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2" r:id="rId4"/>
  </p:sldMasterIdLst>
  <p:notesMasterIdLst>
    <p:notesMasterId r:id="rId49"/>
  </p:notesMasterIdLst>
  <p:sldIdLst>
    <p:sldId id="278" r:id="rId5"/>
    <p:sldId id="280" r:id="rId6"/>
    <p:sldId id="307" r:id="rId7"/>
    <p:sldId id="281" r:id="rId8"/>
    <p:sldId id="282" r:id="rId9"/>
    <p:sldId id="283" r:id="rId10"/>
    <p:sldId id="284" r:id="rId11"/>
    <p:sldId id="285" r:id="rId12"/>
    <p:sldId id="292" r:id="rId13"/>
    <p:sldId id="293" r:id="rId14"/>
    <p:sldId id="294" r:id="rId15"/>
    <p:sldId id="295" r:id="rId16"/>
    <p:sldId id="286" r:id="rId17"/>
    <p:sldId id="287" r:id="rId18"/>
    <p:sldId id="288" r:id="rId19"/>
    <p:sldId id="289" r:id="rId20"/>
    <p:sldId id="290" r:id="rId21"/>
    <p:sldId id="291" r:id="rId22"/>
    <p:sldId id="297" r:id="rId23"/>
    <p:sldId id="298" r:id="rId24"/>
    <p:sldId id="299" r:id="rId25"/>
    <p:sldId id="300" r:id="rId26"/>
    <p:sldId id="301" r:id="rId27"/>
    <p:sldId id="302" r:id="rId28"/>
    <p:sldId id="303" r:id="rId29"/>
    <p:sldId id="308" r:id="rId30"/>
    <p:sldId id="309" r:id="rId31"/>
    <p:sldId id="310" r:id="rId32"/>
    <p:sldId id="311" r:id="rId33"/>
    <p:sldId id="312" r:id="rId34"/>
    <p:sldId id="313" r:id="rId35"/>
    <p:sldId id="314" r:id="rId36"/>
    <p:sldId id="315" r:id="rId37"/>
    <p:sldId id="317" r:id="rId38"/>
    <p:sldId id="318" r:id="rId39"/>
    <p:sldId id="319" r:id="rId40"/>
    <p:sldId id="320" r:id="rId41"/>
    <p:sldId id="322" r:id="rId42"/>
    <p:sldId id="323" r:id="rId43"/>
    <p:sldId id="321" r:id="rId44"/>
    <p:sldId id="305" r:id="rId45"/>
    <p:sldId id="296" r:id="rId46"/>
    <p:sldId id="324" r:id="rId47"/>
    <p:sldId id="306"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AB16D7-4513-4E59-8BBA-10F715B47A8D}" v="234" dt="2023-09-25T02:45:40.3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75" d="100"/>
          <a:sy n="75" d="100"/>
        </p:scale>
        <p:origin x="104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4500"/>
            </a:lvl1pPr>
          </a:lstStyle>
          <a:p>
            <a:r>
              <a:rPr lang="en-US"/>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88D38747-4367-4BD2-8D51-C97E202738E2}" type="datetime1">
              <a:rPr lang="en-US" smtClean="0"/>
              <a:t>11/7/2023</a:t>
            </a:fld>
            <a:endParaRPr lang="en-US" dirty="0"/>
          </a:p>
        </p:txBody>
      </p:sp>
      <p:sp>
        <p:nvSpPr>
          <p:cNvPr id="5" name="Footer Placeholder 4"/>
          <p:cNvSpPr>
            <a:spLocks noGrp="1"/>
          </p:cNvSpPr>
          <p:nvPr>
            <p:ph type="ftr" sz="quarter" idx="11"/>
          </p:nvPr>
        </p:nvSpPr>
        <p:spPr>
          <a:xfrm>
            <a:off x="1028700" y="3242884"/>
            <a:ext cx="4800600" cy="273844"/>
          </a:xfrm>
        </p:spPr>
        <p:txBody>
          <a:bodyPr/>
          <a:lstStyle/>
          <a:p>
            <a:endParaRPr lang="en-US" dirty="0"/>
          </a:p>
        </p:txBody>
      </p:sp>
      <p:sp>
        <p:nvSpPr>
          <p:cNvPr id="6" name="Slide Number Placeholder 5"/>
          <p:cNvSpPr>
            <a:spLocks noGrp="1"/>
          </p:cNvSpPr>
          <p:nvPr>
            <p:ph type="sldNum" sz="quarter" idx="12"/>
          </p:nvPr>
        </p:nvSpPr>
        <p:spPr>
          <a:xfrm>
            <a:off x="6057900" y="1073150"/>
            <a:ext cx="2057400" cy="273844"/>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90475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3" y="3523021"/>
            <a:ext cx="8116526" cy="614516"/>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21513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850"/>
            <a:ext cx="7597887" cy="74930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073ED0CC-082F-4160-86E5-0D6041F12778}" type="datetime1">
              <a:rPr lang="en-US" smtClean="0"/>
              <a:t>11/7/2023</a:t>
            </a:fld>
            <a:endParaRPr lang="en-US" dirty="0"/>
          </a:p>
        </p:txBody>
      </p:sp>
      <p:sp>
        <p:nvSpPr>
          <p:cNvPr id="6" name="Footer Placeholder 5"/>
          <p:cNvSpPr>
            <a:spLocks noGrp="1"/>
          </p:cNvSpPr>
          <p:nvPr>
            <p:ph type="ftr" sz="quarter" idx="11"/>
          </p:nvPr>
        </p:nvSpPr>
        <p:spPr>
          <a:xfrm>
            <a:off x="514350" y="284956"/>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92121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0"/>
            <a:ext cx="7613650" cy="1953371"/>
          </a:xfrm>
        </p:spPr>
        <p:txBody>
          <a:bodyPr anchor="ctr"/>
          <a:lstStyle>
            <a:lvl1pPr algn="l">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768351" y="2969897"/>
            <a:ext cx="7613650" cy="509903"/>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073ED0CC-082F-4160-86E5-0D6041F12778}" type="datetime1">
              <a:rPr lang="en-US" smtClean="0"/>
              <a:t>11/7/2023</a:t>
            </a:fld>
            <a:endParaRPr lang="en-US" dirty="0"/>
          </a:p>
        </p:txBody>
      </p:sp>
      <p:sp>
        <p:nvSpPr>
          <p:cNvPr id="6" name="Footer Placeholder 5"/>
          <p:cNvSpPr>
            <a:spLocks noGrp="1"/>
          </p:cNvSpPr>
          <p:nvPr>
            <p:ph type="ftr" sz="quarter" idx="11"/>
          </p:nvPr>
        </p:nvSpPr>
        <p:spPr>
          <a:xfrm>
            <a:off x="514350" y="284956"/>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fld id="{3A98EE3D-8CD1-4C3F-BD1C-C98C9596463C}" type="slidenum">
              <a:rPr lang="en-US" smtClean="0"/>
              <a:t>‹#›</a:t>
            </a:fld>
            <a:endParaRPr lang="en-US" dirty="0"/>
          </a:p>
        </p:txBody>
      </p:sp>
      <p:sp>
        <p:nvSpPr>
          <p:cNvPr id="9" name="TextBox 8"/>
          <p:cNvSpPr txBox="1"/>
          <p:nvPr/>
        </p:nvSpPr>
        <p:spPr>
          <a:xfrm>
            <a:off x="357188" y="70008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5408547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6"/>
            <a:ext cx="7609640" cy="1883876"/>
          </a:xfrm>
        </p:spPr>
        <p:txBody>
          <a:bodyPr anchor="b"/>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073ED0CC-082F-4160-86E5-0D6041F12778}" type="datetime1">
              <a:rPr lang="en-US" smtClean="0"/>
              <a:t>11/7/2023</a:t>
            </a:fld>
            <a:endParaRPr lang="en-US" dirty="0"/>
          </a:p>
        </p:txBody>
      </p:sp>
      <p:sp>
        <p:nvSpPr>
          <p:cNvPr id="6" name="Footer Placeholder 5"/>
          <p:cNvSpPr>
            <a:spLocks noGrp="1"/>
          </p:cNvSpPr>
          <p:nvPr>
            <p:ph type="ftr" sz="quarter" idx="11"/>
          </p:nvPr>
        </p:nvSpPr>
        <p:spPr>
          <a:xfrm>
            <a:off x="514350" y="284163"/>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18598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571500"/>
            <a:ext cx="6457949" cy="9779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73ED0CC-082F-4160-86E5-0D6041F12778}"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43483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1" y="571500"/>
            <a:ext cx="6457949" cy="9715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6463" y="3143250"/>
            <a:ext cx="2588687"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6463"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6463" y="3655323"/>
            <a:ext cx="2588687"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280698" y="3143250"/>
            <a:ext cx="2586701"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6037299" y="3143250"/>
            <a:ext cx="2592352"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37391"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6037299" y="3655321"/>
            <a:ext cx="2589334"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073ED0CC-082F-4160-86E5-0D6041F12778}"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945048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262862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68350" y="558800"/>
            <a:ext cx="6153151" cy="2927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860839" y="284956"/>
            <a:ext cx="2183130" cy="273844"/>
          </a:xfrm>
        </p:spPr>
        <p:txBody>
          <a:bodyPr/>
          <a:lstStyle>
            <a:lvl1pPr algn="r">
              <a:defRPr/>
            </a:lvl1pPr>
          </a:lstStyle>
          <a:p>
            <a:fld id="{073ED0CC-082F-4160-86E5-0D6041F12778}" type="datetime1">
              <a:rPr lang="en-US" smtClean="0"/>
              <a:t>11/7/2023</a:t>
            </a:fld>
            <a:endParaRPr lang="en-US" dirty="0"/>
          </a:p>
        </p:txBody>
      </p:sp>
      <p:sp>
        <p:nvSpPr>
          <p:cNvPr id="5" name="Footer Placeholder 4"/>
          <p:cNvSpPr>
            <a:spLocks noGrp="1"/>
          </p:cNvSpPr>
          <p:nvPr>
            <p:ph type="ftr" sz="quarter" idx="11"/>
          </p:nvPr>
        </p:nvSpPr>
        <p:spPr>
          <a:xfrm>
            <a:off x="514350" y="285750"/>
            <a:ext cx="5243619" cy="273844"/>
          </a:xfrm>
        </p:spPr>
        <p:txBody>
          <a:bodyPr/>
          <a:lstStyle/>
          <a:p>
            <a:endParaRPr lang="en-US" dirty="0"/>
          </a:p>
        </p:txBody>
      </p:sp>
      <p:sp>
        <p:nvSpPr>
          <p:cNvPr id="6" name="Slide Number Placeholder 5"/>
          <p:cNvSpPr>
            <a:spLocks noGrp="1"/>
          </p:cNvSpPr>
          <p:nvPr>
            <p:ph type="sldNum" sz="quarter" idx="12"/>
          </p:nvPr>
        </p:nvSpPr>
        <p:spPr>
          <a:xfrm>
            <a:off x="8146839" y="285750"/>
            <a:ext cx="482811" cy="273844"/>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574414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88687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1" y="565150"/>
            <a:ext cx="8115299" cy="2101451"/>
          </a:xfrm>
        </p:spPr>
        <p:txBody>
          <a:bodyPr anchor="b">
            <a:normAutofit/>
          </a:bodyPr>
          <a:lstStyle>
            <a:lvl1pPr algn="r">
              <a:defRPr sz="3000"/>
            </a:lvl1pPr>
          </a:lstStyle>
          <a:p>
            <a:r>
              <a:rPr lang="en-US"/>
              <a:t>Click to edit Master title style</a:t>
            </a:r>
            <a:endParaRPr lang="en-US" dirty="0"/>
          </a:p>
        </p:txBody>
      </p:sp>
      <p:sp>
        <p:nvSpPr>
          <p:cNvPr id="3" name="Text Placeholder 2"/>
          <p:cNvSpPr>
            <a:spLocks noGrp="1"/>
          </p:cNvSpPr>
          <p:nvPr>
            <p:ph type="body" idx="1"/>
          </p:nvPr>
        </p:nvSpPr>
        <p:spPr>
          <a:xfrm>
            <a:off x="768350" y="2731294"/>
            <a:ext cx="7867650" cy="716756"/>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860839" y="285750"/>
            <a:ext cx="2183130" cy="273844"/>
          </a:xfrm>
        </p:spPr>
        <p:txBody>
          <a:bodyPr/>
          <a:lstStyle>
            <a:lvl1pPr algn="r">
              <a:defRPr/>
            </a:lvl1pPr>
          </a:lstStyle>
          <a:p>
            <a:fld id="{CAE507A8-A5CF-4D38-AB86-7EDDA87A85D4}" type="datetime1">
              <a:rPr lang="en-US" smtClean="0"/>
              <a:t>11/7/2023</a:t>
            </a:fld>
            <a:endParaRPr lang="en-US" dirty="0"/>
          </a:p>
        </p:txBody>
      </p:sp>
      <p:sp>
        <p:nvSpPr>
          <p:cNvPr id="5" name="Footer Placeholder 4"/>
          <p:cNvSpPr>
            <a:spLocks noGrp="1"/>
          </p:cNvSpPr>
          <p:nvPr>
            <p:ph type="ftr" sz="quarter" idx="11"/>
          </p:nvPr>
        </p:nvSpPr>
        <p:spPr>
          <a:xfrm>
            <a:off x="514350" y="285751"/>
            <a:ext cx="5243619" cy="273049"/>
          </a:xfrm>
        </p:spPr>
        <p:txBody>
          <a:bodyPr/>
          <a:lstStyle/>
          <a:p>
            <a:endParaRPr lang="en-US" dirty="0"/>
          </a:p>
        </p:txBody>
      </p:sp>
      <p:sp>
        <p:nvSpPr>
          <p:cNvPr id="6" name="Slide Number Placeholder 5"/>
          <p:cNvSpPr>
            <a:spLocks noGrp="1"/>
          </p:cNvSpPr>
          <p:nvPr>
            <p:ph type="sldNum" sz="quarter" idx="12"/>
          </p:nvPr>
        </p:nvSpPr>
        <p:spPr>
          <a:xfrm>
            <a:off x="8146839" y="285750"/>
            <a:ext cx="482811" cy="273844"/>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2647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56322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5807" y="1637852"/>
            <a:ext cx="3809993"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349500"/>
            <a:ext cx="3983831"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49500"/>
            <a:ext cx="4000500"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144835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5698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821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57123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95928" y="563431"/>
            <a:ext cx="2733722" cy="410058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794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6520" y="4767263"/>
            <a:ext cx="218313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073ED0CC-082F-4160-86E5-0D6041F12778}" type="datetime1">
              <a:rPr lang="en-US" smtClean="0"/>
              <a:t>11/7/2023</a:t>
            </a:fld>
            <a:endParaRPr lang="en-US" dirty="0"/>
          </a:p>
        </p:txBody>
      </p:sp>
      <p:sp>
        <p:nvSpPr>
          <p:cNvPr id="5" name="Footer Placeholder 4"/>
          <p:cNvSpPr>
            <a:spLocks noGrp="1"/>
          </p:cNvSpPr>
          <p:nvPr>
            <p:ph type="ftr" sz="quarter" idx="3"/>
          </p:nvPr>
        </p:nvSpPr>
        <p:spPr>
          <a:xfrm>
            <a:off x="514350" y="4766884"/>
            <a:ext cx="5829300"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285750"/>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24071409"/>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p:hf sldNum="0" hdr="0" ftr="0" dt="0"/>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 name="Picture 7" title="Circling Molecule">
            <a:hlinkClick r:id="" action="ppaction://media"/>
            <a:extLst>
              <a:ext uri="{FF2B5EF4-FFF2-40B4-BE49-F238E27FC236}">
                <a16:creationId xmlns:a16="http://schemas.microsoft.com/office/drawing/2014/main" id="{B516B4D8-77C5-91C9-18A0-48A31E129555}"/>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9420" t="44115" r="38155" b="48532"/>
          <a:stretch>
            <a:fillRect/>
          </a:stretch>
        </p:blipFill>
        <p:spPr>
          <a:xfrm>
            <a:off x="700645" y="1525554"/>
            <a:ext cx="8202374" cy="1046196"/>
          </a:xfrm>
          <a:custGeom>
            <a:avLst/>
            <a:gdLst/>
            <a:ahLst/>
            <a:cxnLst/>
            <a:rect l="l" t="t" r="r" b="b"/>
            <a:pathLst>
              <a:path w="3953258" h="504230">
                <a:moveTo>
                  <a:pt x="207527" y="281583"/>
                </a:moveTo>
                <a:lnTo>
                  <a:pt x="166725" y="401538"/>
                </a:lnTo>
                <a:cubicBezTo>
                  <a:pt x="178244" y="401070"/>
                  <a:pt x="186459" y="398977"/>
                  <a:pt x="191370" y="395258"/>
                </a:cubicBezTo>
                <a:cubicBezTo>
                  <a:pt x="196281" y="391538"/>
                  <a:pt x="201701" y="380965"/>
                  <a:pt x="207629" y="363536"/>
                </a:cubicBezTo>
                <a:lnTo>
                  <a:pt x="222577" y="319585"/>
                </a:lnTo>
                <a:cubicBezTo>
                  <a:pt x="228853" y="301140"/>
                  <a:pt x="230940" y="290327"/>
                  <a:pt x="228840" y="287148"/>
                </a:cubicBezTo>
                <a:cubicBezTo>
                  <a:pt x="226739" y="283968"/>
                  <a:pt x="219635" y="282113"/>
                  <a:pt x="207527" y="281583"/>
                </a:cubicBezTo>
                <a:close/>
                <a:moveTo>
                  <a:pt x="2534283" y="127350"/>
                </a:moveTo>
                <a:cubicBezTo>
                  <a:pt x="2497345" y="214632"/>
                  <a:pt x="2470928" y="276858"/>
                  <a:pt x="2455032" y="314028"/>
                </a:cubicBezTo>
                <a:lnTo>
                  <a:pt x="2484755" y="314028"/>
                </a:lnTo>
                <a:cubicBezTo>
                  <a:pt x="2495434" y="265113"/>
                  <a:pt x="2511943" y="202887"/>
                  <a:pt x="2534283" y="127350"/>
                </a:cubicBezTo>
                <a:close/>
                <a:moveTo>
                  <a:pt x="1200783" y="127350"/>
                </a:moveTo>
                <a:cubicBezTo>
                  <a:pt x="1163845" y="214632"/>
                  <a:pt x="1137428" y="276858"/>
                  <a:pt x="1121532" y="314028"/>
                </a:cubicBezTo>
                <a:lnTo>
                  <a:pt x="1151255" y="314028"/>
                </a:lnTo>
                <a:cubicBezTo>
                  <a:pt x="1161934" y="265113"/>
                  <a:pt x="1178443" y="202887"/>
                  <a:pt x="1200783" y="127350"/>
                </a:cubicBezTo>
                <a:close/>
                <a:moveTo>
                  <a:pt x="3802047" y="102989"/>
                </a:moveTo>
                <a:lnTo>
                  <a:pt x="3770356" y="196156"/>
                </a:lnTo>
                <a:cubicBezTo>
                  <a:pt x="3778855" y="196156"/>
                  <a:pt x="3785681" y="194730"/>
                  <a:pt x="3790836" y="191879"/>
                </a:cubicBezTo>
                <a:cubicBezTo>
                  <a:pt x="3795991" y="189028"/>
                  <a:pt x="3801754" y="178234"/>
                  <a:pt x="3808126" y="159497"/>
                </a:cubicBezTo>
                <a:lnTo>
                  <a:pt x="3816962" y="133518"/>
                </a:lnTo>
                <a:cubicBezTo>
                  <a:pt x="3821427" y="120390"/>
                  <a:pt x="3822197" y="112020"/>
                  <a:pt x="3819272" y="108407"/>
                </a:cubicBezTo>
                <a:cubicBezTo>
                  <a:pt x="3816346" y="104795"/>
                  <a:pt x="3810605" y="102989"/>
                  <a:pt x="3802047" y="102989"/>
                </a:cubicBezTo>
                <a:close/>
                <a:moveTo>
                  <a:pt x="611172" y="102989"/>
                </a:moveTo>
                <a:lnTo>
                  <a:pt x="579481" y="196156"/>
                </a:lnTo>
                <a:cubicBezTo>
                  <a:pt x="587980" y="196156"/>
                  <a:pt x="594807" y="194730"/>
                  <a:pt x="599961" y="191879"/>
                </a:cubicBezTo>
                <a:cubicBezTo>
                  <a:pt x="605116" y="189028"/>
                  <a:pt x="610879" y="178234"/>
                  <a:pt x="617251" y="159497"/>
                </a:cubicBezTo>
                <a:lnTo>
                  <a:pt x="626087" y="133518"/>
                </a:lnTo>
                <a:cubicBezTo>
                  <a:pt x="630552" y="120390"/>
                  <a:pt x="631322" y="112020"/>
                  <a:pt x="628397" y="108407"/>
                </a:cubicBezTo>
                <a:cubicBezTo>
                  <a:pt x="625471" y="104795"/>
                  <a:pt x="619730" y="102989"/>
                  <a:pt x="611172" y="102989"/>
                </a:cubicBezTo>
                <a:close/>
                <a:moveTo>
                  <a:pt x="268272" y="102989"/>
                </a:moveTo>
                <a:lnTo>
                  <a:pt x="236581" y="196156"/>
                </a:lnTo>
                <a:cubicBezTo>
                  <a:pt x="239220" y="195960"/>
                  <a:pt x="241247" y="195863"/>
                  <a:pt x="242664" y="195863"/>
                </a:cubicBezTo>
                <a:cubicBezTo>
                  <a:pt x="252363" y="195863"/>
                  <a:pt x="259213" y="193630"/>
                  <a:pt x="263214" y="189163"/>
                </a:cubicBezTo>
                <a:cubicBezTo>
                  <a:pt x="267215" y="184697"/>
                  <a:pt x="273807" y="168970"/>
                  <a:pt x="282988" y="141982"/>
                </a:cubicBezTo>
                <a:cubicBezTo>
                  <a:pt x="287679" y="128194"/>
                  <a:pt x="289739" y="118887"/>
                  <a:pt x="289169" y="114061"/>
                </a:cubicBezTo>
                <a:cubicBezTo>
                  <a:pt x="288598" y="109235"/>
                  <a:pt x="286850" y="106229"/>
                  <a:pt x="283925" y="105043"/>
                </a:cubicBezTo>
                <a:cubicBezTo>
                  <a:pt x="280999" y="103857"/>
                  <a:pt x="275782" y="103172"/>
                  <a:pt x="268272" y="102989"/>
                </a:cubicBezTo>
                <a:close/>
                <a:moveTo>
                  <a:pt x="3698495" y="10120"/>
                </a:moveTo>
                <a:lnTo>
                  <a:pt x="3791452" y="10120"/>
                </a:lnTo>
                <a:cubicBezTo>
                  <a:pt x="3849734" y="10120"/>
                  <a:pt x="3888897" y="12481"/>
                  <a:pt x="3908940" y="17201"/>
                </a:cubicBezTo>
                <a:cubicBezTo>
                  <a:pt x="3928984" y="21922"/>
                  <a:pt x="3942563" y="34070"/>
                  <a:pt x="3949678" y="53646"/>
                </a:cubicBezTo>
                <a:cubicBezTo>
                  <a:pt x="3956792" y="73221"/>
                  <a:pt x="3953304" y="103718"/>
                  <a:pt x="3939215" y="145135"/>
                </a:cubicBezTo>
                <a:cubicBezTo>
                  <a:pt x="3926298" y="183111"/>
                  <a:pt x="3912425" y="209077"/>
                  <a:pt x="3897595" y="223033"/>
                </a:cubicBezTo>
                <a:cubicBezTo>
                  <a:pt x="3882764" y="236989"/>
                  <a:pt x="3862777" y="244226"/>
                  <a:pt x="3837631" y="244743"/>
                </a:cubicBezTo>
                <a:cubicBezTo>
                  <a:pt x="3859871" y="245484"/>
                  <a:pt x="3873679" y="251366"/>
                  <a:pt x="3879054" y="262389"/>
                </a:cubicBezTo>
                <a:cubicBezTo>
                  <a:pt x="3884429" y="273411"/>
                  <a:pt x="3886667" y="283473"/>
                  <a:pt x="3885770" y="292575"/>
                </a:cubicBezTo>
                <a:cubicBezTo>
                  <a:pt x="3884872" y="301677"/>
                  <a:pt x="3877878" y="325470"/>
                  <a:pt x="3864787" y="363955"/>
                </a:cubicBezTo>
                <a:lnTo>
                  <a:pt x="3820418" y="494407"/>
                </a:lnTo>
                <a:lnTo>
                  <a:pt x="3694212" y="494407"/>
                </a:lnTo>
                <a:lnTo>
                  <a:pt x="3749585" y="331608"/>
                </a:lnTo>
                <a:cubicBezTo>
                  <a:pt x="3757740" y="307637"/>
                  <a:pt x="3761056" y="293307"/>
                  <a:pt x="3759533" y="288617"/>
                </a:cubicBezTo>
                <a:cubicBezTo>
                  <a:pt x="3758011" y="283928"/>
                  <a:pt x="3751934" y="281583"/>
                  <a:pt x="3741302" y="281583"/>
                </a:cubicBezTo>
                <a:lnTo>
                  <a:pt x="3668911" y="494407"/>
                </a:lnTo>
                <a:lnTo>
                  <a:pt x="3533775" y="494407"/>
                </a:lnTo>
                <a:close/>
                <a:moveTo>
                  <a:pt x="3441320" y="10120"/>
                </a:moveTo>
                <a:lnTo>
                  <a:pt x="3658609" y="10120"/>
                </a:lnTo>
                <a:lnTo>
                  <a:pt x="3622365" y="116681"/>
                </a:lnTo>
                <a:lnTo>
                  <a:pt x="3540212" y="116681"/>
                </a:lnTo>
                <a:lnTo>
                  <a:pt x="3513790" y="194370"/>
                </a:lnTo>
                <a:lnTo>
                  <a:pt x="3590585" y="194370"/>
                </a:lnTo>
                <a:lnTo>
                  <a:pt x="3555960" y="296168"/>
                </a:lnTo>
                <a:lnTo>
                  <a:pt x="3479164" y="296168"/>
                </a:lnTo>
                <a:lnTo>
                  <a:pt x="3447980" y="387846"/>
                </a:lnTo>
                <a:lnTo>
                  <a:pt x="3538170" y="387846"/>
                </a:lnTo>
                <a:lnTo>
                  <a:pt x="3501926" y="494407"/>
                </a:lnTo>
                <a:lnTo>
                  <a:pt x="3276600" y="494407"/>
                </a:lnTo>
                <a:close/>
                <a:moveTo>
                  <a:pt x="2755520" y="10120"/>
                </a:moveTo>
                <a:lnTo>
                  <a:pt x="2868969" y="10120"/>
                </a:lnTo>
                <a:lnTo>
                  <a:pt x="2854923" y="222824"/>
                </a:lnTo>
                <a:lnTo>
                  <a:pt x="2927268" y="10120"/>
                </a:lnTo>
                <a:lnTo>
                  <a:pt x="3042163" y="10120"/>
                </a:lnTo>
                <a:lnTo>
                  <a:pt x="2877443" y="494407"/>
                </a:lnTo>
                <a:lnTo>
                  <a:pt x="2758920" y="494407"/>
                </a:lnTo>
                <a:lnTo>
                  <a:pt x="2778737" y="279662"/>
                </a:lnTo>
                <a:lnTo>
                  <a:pt x="2705695" y="494407"/>
                </a:lnTo>
                <a:lnTo>
                  <a:pt x="2590800" y="494407"/>
                </a:lnTo>
                <a:close/>
                <a:moveTo>
                  <a:pt x="2476486" y="10120"/>
                </a:moveTo>
                <a:lnTo>
                  <a:pt x="2664693" y="10120"/>
                </a:lnTo>
                <a:lnTo>
                  <a:pt x="2571155" y="494407"/>
                </a:lnTo>
                <a:lnTo>
                  <a:pt x="2433842" y="494407"/>
                </a:lnTo>
                <a:lnTo>
                  <a:pt x="2456111" y="409575"/>
                </a:lnTo>
                <a:lnTo>
                  <a:pt x="2423122" y="409575"/>
                </a:lnTo>
                <a:lnTo>
                  <a:pt x="2387175" y="494407"/>
                </a:lnTo>
                <a:lnTo>
                  <a:pt x="2248495" y="494407"/>
                </a:lnTo>
                <a:close/>
                <a:moveTo>
                  <a:pt x="1715509" y="10120"/>
                </a:moveTo>
                <a:lnTo>
                  <a:pt x="1996199" y="10120"/>
                </a:lnTo>
                <a:lnTo>
                  <a:pt x="1959955" y="116681"/>
                </a:lnTo>
                <a:lnTo>
                  <a:pt x="1887029" y="116681"/>
                </a:lnTo>
                <a:lnTo>
                  <a:pt x="1758553" y="494407"/>
                </a:lnTo>
                <a:lnTo>
                  <a:pt x="1623417" y="494407"/>
                </a:lnTo>
                <a:lnTo>
                  <a:pt x="1751894" y="116681"/>
                </a:lnTo>
                <a:lnTo>
                  <a:pt x="1679266" y="116681"/>
                </a:lnTo>
                <a:close/>
                <a:moveTo>
                  <a:pt x="1142986" y="10120"/>
                </a:moveTo>
                <a:lnTo>
                  <a:pt x="1331193" y="10120"/>
                </a:lnTo>
                <a:lnTo>
                  <a:pt x="1237655" y="494407"/>
                </a:lnTo>
                <a:lnTo>
                  <a:pt x="1100342" y="494407"/>
                </a:lnTo>
                <a:lnTo>
                  <a:pt x="1122611" y="409575"/>
                </a:lnTo>
                <a:lnTo>
                  <a:pt x="1089622" y="409575"/>
                </a:lnTo>
                <a:lnTo>
                  <a:pt x="1053675" y="494407"/>
                </a:lnTo>
                <a:lnTo>
                  <a:pt x="914995" y="494407"/>
                </a:lnTo>
                <a:close/>
                <a:moveTo>
                  <a:pt x="840995" y="10120"/>
                </a:moveTo>
                <a:lnTo>
                  <a:pt x="1058285" y="10120"/>
                </a:lnTo>
                <a:lnTo>
                  <a:pt x="1022040" y="116681"/>
                </a:lnTo>
                <a:lnTo>
                  <a:pt x="939887" y="116681"/>
                </a:lnTo>
                <a:lnTo>
                  <a:pt x="913465" y="194370"/>
                </a:lnTo>
                <a:lnTo>
                  <a:pt x="990261" y="194370"/>
                </a:lnTo>
                <a:lnTo>
                  <a:pt x="955635" y="296168"/>
                </a:lnTo>
                <a:lnTo>
                  <a:pt x="878839" y="296168"/>
                </a:lnTo>
                <a:lnTo>
                  <a:pt x="847655" y="387846"/>
                </a:lnTo>
                <a:lnTo>
                  <a:pt x="937845" y="387846"/>
                </a:lnTo>
                <a:lnTo>
                  <a:pt x="901601" y="494407"/>
                </a:lnTo>
                <a:lnTo>
                  <a:pt x="676275" y="494407"/>
                </a:lnTo>
                <a:close/>
                <a:moveTo>
                  <a:pt x="507620" y="10120"/>
                </a:moveTo>
                <a:lnTo>
                  <a:pt x="600578" y="10120"/>
                </a:lnTo>
                <a:cubicBezTo>
                  <a:pt x="658859" y="10120"/>
                  <a:pt x="698022" y="12481"/>
                  <a:pt x="718065" y="17201"/>
                </a:cubicBezTo>
                <a:cubicBezTo>
                  <a:pt x="738109" y="21922"/>
                  <a:pt x="751688" y="34070"/>
                  <a:pt x="758803" y="53646"/>
                </a:cubicBezTo>
                <a:cubicBezTo>
                  <a:pt x="765917" y="73221"/>
                  <a:pt x="762429" y="103718"/>
                  <a:pt x="748340" y="145135"/>
                </a:cubicBezTo>
                <a:cubicBezTo>
                  <a:pt x="735423" y="183111"/>
                  <a:pt x="721550" y="209077"/>
                  <a:pt x="706720" y="223033"/>
                </a:cubicBezTo>
                <a:cubicBezTo>
                  <a:pt x="691890" y="236989"/>
                  <a:pt x="671902" y="244226"/>
                  <a:pt x="646756" y="244743"/>
                </a:cubicBezTo>
                <a:cubicBezTo>
                  <a:pt x="668997" y="245484"/>
                  <a:pt x="682804" y="251366"/>
                  <a:pt x="688179" y="262389"/>
                </a:cubicBezTo>
                <a:cubicBezTo>
                  <a:pt x="693554" y="273411"/>
                  <a:pt x="695793" y="283473"/>
                  <a:pt x="694895" y="292575"/>
                </a:cubicBezTo>
                <a:cubicBezTo>
                  <a:pt x="693998" y="301677"/>
                  <a:pt x="687003" y="325470"/>
                  <a:pt x="673912" y="363955"/>
                </a:cubicBezTo>
                <a:lnTo>
                  <a:pt x="629543" y="494407"/>
                </a:lnTo>
                <a:lnTo>
                  <a:pt x="503337" y="494407"/>
                </a:lnTo>
                <a:lnTo>
                  <a:pt x="558710" y="331608"/>
                </a:lnTo>
                <a:cubicBezTo>
                  <a:pt x="566865" y="307637"/>
                  <a:pt x="570181" y="293307"/>
                  <a:pt x="568659" y="288617"/>
                </a:cubicBezTo>
                <a:cubicBezTo>
                  <a:pt x="567136" y="283928"/>
                  <a:pt x="561059" y="281583"/>
                  <a:pt x="550427" y="281583"/>
                </a:cubicBezTo>
                <a:lnTo>
                  <a:pt x="478036" y="494407"/>
                </a:lnTo>
                <a:lnTo>
                  <a:pt x="342900" y="494407"/>
                </a:lnTo>
                <a:close/>
                <a:moveTo>
                  <a:pt x="164720" y="10120"/>
                </a:moveTo>
                <a:lnTo>
                  <a:pt x="293187" y="10120"/>
                </a:lnTo>
                <a:cubicBezTo>
                  <a:pt x="332447" y="10120"/>
                  <a:pt x="361493" y="13297"/>
                  <a:pt x="380326" y="19650"/>
                </a:cubicBezTo>
                <a:cubicBezTo>
                  <a:pt x="399159" y="26003"/>
                  <a:pt x="411756" y="38931"/>
                  <a:pt x="418119" y="58434"/>
                </a:cubicBezTo>
                <a:cubicBezTo>
                  <a:pt x="424481" y="77936"/>
                  <a:pt x="420526" y="108666"/>
                  <a:pt x="406254" y="150623"/>
                </a:cubicBezTo>
                <a:cubicBezTo>
                  <a:pt x="396404" y="179586"/>
                  <a:pt x="384667" y="200073"/>
                  <a:pt x="371045" y="212085"/>
                </a:cubicBezTo>
                <a:cubicBezTo>
                  <a:pt x="357423" y="224097"/>
                  <a:pt x="338380" y="231239"/>
                  <a:pt x="313916" y="233511"/>
                </a:cubicBezTo>
                <a:cubicBezTo>
                  <a:pt x="339738" y="236451"/>
                  <a:pt x="355389" y="245958"/>
                  <a:pt x="360869" y="262033"/>
                </a:cubicBezTo>
                <a:cubicBezTo>
                  <a:pt x="366349" y="278108"/>
                  <a:pt x="363680" y="302048"/>
                  <a:pt x="352862" y="333854"/>
                </a:cubicBezTo>
                <a:lnTo>
                  <a:pt x="337980" y="377610"/>
                </a:lnTo>
                <a:cubicBezTo>
                  <a:pt x="326867" y="410280"/>
                  <a:pt x="314555" y="434902"/>
                  <a:pt x="301045" y="451475"/>
                </a:cubicBezTo>
                <a:cubicBezTo>
                  <a:pt x="287534" y="468048"/>
                  <a:pt x="271233" y="479346"/>
                  <a:pt x="252143" y="485371"/>
                </a:cubicBezTo>
                <a:cubicBezTo>
                  <a:pt x="233053" y="491395"/>
                  <a:pt x="198372" y="494407"/>
                  <a:pt x="148103" y="494407"/>
                </a:cubicBezTo>
                <a:lnTo>
                  <a:pt x="0" y="494407"/>
                </a:lnTo>
                <a:close/>
                <a:moveTo>
                  <a:pt x="3247755" y="0"/>
                </a:moveTo>
                <a:cubicBezTo>
                  <a:pt x="3285068" y="0"/>
                  <a:pt x="3313567" y="7342"/>
                  <a:pt x="3333252" y="22024"/>
                </a:cubicBezTo>
                <a:cubicBezTo>
                  <a:pt x="3352938" y="36707"/>
                  <a:pt x="3362927" y="55008"/>
                  <a:pt x="3363220" y="76926"/>
                </a:cubicBezTo>
                <a:cubicBezTo>
                  <a:pt x="3363513" y="98844"/>
                  <a:pt x="3356059" y="132150"/>
                  <a:pt x="3340857" y="176845"/>
                </a:cubicBezTo>
                <a:lnTo>
                  <a:pt x="3323560" y="227707"/>
                </a:lnTo>
                <a:lnTo>
                  <a:pt x="3188424" y="227707"/>
                </a:lnTo>
                <a:lnTo>
                  <a:pt x="3218385" y="139615"/>
                </a:lnTo>
                <a:cubicBezTo>
                  <a:pt x="3226198" y="116639"/>
                  <a:pt x="3229885" y="102956"/>
                  <a:pt x="3229445" y="98564"/>
                </a:cubicBezTo>
                <a:cubicBezTo>
                  <a:pt x="3229004" y="94172"/>
                  <a:pt x="3225650" y="91976"/>
                  <a:pt x="3219380" y="91976"/>
                </a:cubicBezTo>
                <a:cubicBezTo>
                  <a:pt x="3212218" y="91976"/>
                  <a:pt x="3206671" y="94721"/>
                  <a:pt x="3202739" y="100210"/>
                </a:cubicBezTo>
                <a:cubicBezTo>
                  <a:pt x="3198808" y="105700"/>
                  <a:pt x="3192870" y="120121"/>
                  <a:pt x="3184927" y="143475"/>
                </a:cubicBezTo>
                <a:lnTo>
                  <a:pt x="3110326" y="362797"/>
                </a:lnTo>
                <a:cubicBezTo>
                  <a:pt x="3102721" y="385155"/>
                  <a:pt x="3099041" y="398987"/>
                  <a:pt x="3099288" y="404294"/>
                </a:cubicBezTo>
                <a:cubicBezTo>
                  <a:pt x="3099534" y="409601"/>
                  <a:pt x="3102963" y="412254"/>
                  <a:pt x="3109573" y="412254"/>
                </a:cubicBezTo>
                <a:cubicBezTo>
                  <a:pt x="3115954" y="412254"/>
                  <a:pt x="3121151" y="409543"/>
                  <a:pt x="3125165" y="404120"/>
                </a:cubicBezTo>
                <a:cubicBezTo>
                  <a:pt x="3129179" y="398697"/>
                  <a:pt x="3135449" y="383451"/>
                  <a:pt x="3143976" y="358383"/>
                </a:cubicBezTo>
                <a:lnTo>
                  <a:pt x="3166151" y="293192"/>
                </a:lnTo>
                <a:lnTo>
                  <a:pt x="3301287" y="293192"/>
                </a:lnTo>
                <a:lnTo>
                  <a:pt x="3293004" y="317539"/>
                </a:lnTo>
                <a:cubicBezTo>
                  <a:pt x="3276205" y="366928"/>
                  <a:pt x="3260541" y="402339"/>
                  <a:pt x="3246013" y="423770"/>
                </a:cubicBezTo>
                <a:cubicBezTo>
                  <a:pt x="3231486" y="445201"/>
                  <a:pt x="3209112" y="463969"/>
                  <a:pt x="3178892" y="480073"/>
                </a:cubicBezTo>
                <a:cubicBezTo>
                  <a:pt x="3148672" y="496178"/>
                  <a:pt x="3115625" y="504230"/>
                  <a:pt x="3079752" y="504230"/>
                </a:cubicBezTo>
                <a:cubicBezTo>
                  <a:pt x="3042681" y="504230"/>
                  <a:pt x="3014252" y="497406"/>
                  <a:pt x="2994466" y="483759"/>
                </a:cubicBezTo>
                <a:cubicBezTo>
                  <a:pt x="2974680" y="470112"/>
                  <a:pt x="2964920" y="451244"/>
                  <a:pt x="2965189" y="427155"/>
                </a:cubicBezTo>
                <a:cubicBezTo>
                  <a:pt x="2965457" y="403067"/>
                  <a:pt x="2973581" y="367531"/>
                  <a:pt x="2989562" y="320548"/>
                </a:cubicBezTo>
                <a:lnTo>
                  <a:pt x="3036512" y="182515"/>
                </a:lnTo>
                <a:cubicBezTo>
                  <a:pt x="3048260" y="147971"/>
                  <a:pt x="3058311" y="121947"/>
                  <a:pt x="3066664" y="104443"/>
                </a:cubicBezTo>
                <a:cubicBezTo>
                  <a:pt x="3075017" y="86938"/>
                  <a:pt x="3088117" y="69879"/>
                  <a:pt x="3105964" y="53264"/>
                </a:cubicBezTo>
                <a:cubicBezTo>
                  <a:pt x="3123811" y="36650"/>
                  <a:pt x="3145054" y="23619"/>
                  <a:pt x="3169693" y="14171"/>
                </a:cubicBezTo>
                <a:cubicBezTo>
                  <a:pt x="3194331" y="4724"/>
                  <a:pt x="3220352" y="0"/>
                  <a:pt x="3247755" y="0"/>
                </a:cubicBezTo>
                <a:close/>
                <a:moveTo>
                  <a:pt x="2247631" y="0"/>
                </a:moveTo>
                <a:cubicBezTo>
                  <a:pt x="2284943" y="0"/>
                  <a:pt x="2313442" y="7342"/>
                  <a:pt x="2333127" y="22024"/>
                </a:cubicBezTo>
                <a:cubicBezTo>
                  <a:pt x="2352813" y="36707"/>
                  <a:pt x="2362802" y="55008"/>
                  <a:pt x="2363095" y="76926"/>
                </a:cubicBezTo>
                <a:cubicBezTo>
                  <a:pt x="2363388" y="98844"/>
                  <a:pt x="2355934" y="132150"/>
                  <a:pt x="2340732" y="176845"/>
                </a:cubicBezTo>
                <a:lnTo>
                  <a:pt x="2323435" y="227707"/>
                </a:lnTo>
                <a:lnTo>
                  <a:pt x="2188299" y="227707"/>
                </a:lnTo>
                <a:lnTo>
                  <a:pt x="2218260" y="139615"/>
                </a:lnTo>
                <a:cubicBezTo>
                  <a:pt x="2226074" y="116639"/>
                  <a:pt x="2229760" y="102956"/>
                  <a:pt x="2229320" y="98564"/>
                </a:cubicBezTo>
                <a:cubicBezTo>
                  <a:pt x="2228879" y="94172"/>
                  <a:pt x="2225525" y="91976"/>
                  <a:pt x="2219255" y="91976"/>
                </a:cubicBezTo>
                <a:cubicBezTo>
                  <a:pt x="2212093" y="91976"/>
                  <a:pt x="2206546" y="94721"/>
                  <a:pt x="2202614" y="100210"/>
                </a:cubicBezTo>
                <a:cubicBezTo>
                  <a:pt x="2198683" y="105700"/>
                  <a:pt x="2192745" y="120121"/>
                  <a:pt x="2184802" y="143475"/>
                </a:cubicBezTo>
                <a:lnTo>
                  <a:pt x="2110201" y="362797"/>
                </a:lnTo>
                <a:cubicBezTo>
                  <a:pt x="2102596" y="385155"/>
                  <a:pt x="2098916" y="398987"/>
                  <a:pt x="2099163" y="404294"/>
                </a:cubicBezTo>
                <a:cubicBezTo>
                  <a:pt x="2099409" y="409601"/>
                  <a:pt x="2102837" y="412254"/>
                  <a:pt x="2109448" y="412254"/>
                </a:cubicBezTo>
                <a:cubicBezTo>
                  <a:pt x="2115830" y="412254"/>
                  <a:pt x="2121027" y="409543"/>
                  <a:pt x="2125040" y="404120"/>
                </a:cubicBezTo>
                <a:cubicBezTo>
                  <a:pt x="2129054" y="398697"/>
                  <a:pt x="2135325" y="383451"/>
                  <a:pt x="2143851" y="358383"/>
                </a:cubicBezTo>
                <a:lnTo>
                  <a:pt x="2166026" y="293192"/>
                </a:lnTo>
                <a:lnTo>
                  <a:pt x="2301163" y="293192"/>
                </a:lnTo>
                <a:lnTo>
                  <a:pt x="2292879" y="317539"/>
                </a:lnTo>
                <a:cubicBezTo>
                  <a:pt x="2276080" y="366928"/>
                  <a:pt x="2260416" y="402339"/>
                  <a:pt x="2245888" y="423770"/>
                </a:cubicBezTo>
                <a:cubicBezTo>
                  <a:pt x="2231361" y="445201"/>
                  <a:pt x="2208987" y="463969"/>
                  <a:pt x="2178767" y="480073"/>
                </a:cubicBezTo>
                <a:cubicBezTo>
                  <a:pt x="2148547" y="496178"/>
                  <a:pt x="2115501" y="504230"/>
                  <a:pt x="2079627" y="504230"/>
                </a:cubicBezTo>
                <a:cubicBezTo>
                  <a:pt x="2042556" y="504230"/>
                  <a:pt x="2014128" y="497406"/>
                  <a:pt x="1994341" y="483759"/>
                </a:cubicBezTo>
                <a:cubicBezTo>
                  <a:pt x="1974555" y="470112"/>
                  <a:pt x="1964796" y="451244"/>
                  <a:pt x="1965064" y="427155"/>
                </a:cubicBezTo>
                <a:cubicBezTo>
                  <a:pt x="1965332" y="403067"/>
                  <a:pt x="1973456" y="367531"/>
                  <a:pt x="1989437" y="320548"/>
                </a:cubicBezTo>
                <a:lnTo>
                  <a:pt x="2036387" y="182515"/>
                </a:lnTo>
                <a:cubicBezTo>
                  <a:pt x="2048135" y="147971"/>
                  <a:pt x="2058186" y="121947"/>
                  <a:pt x="2066539" y="104443"/>
                </a:cubicBezTo>
                <a:cubicBezTo>
                  <a:pt x="2074893" y="86938"/>
                  <a:pt x="2087992" y="69879"/>
                  <a:pt x="2105839" y="53264"/>
                </a:cubicBezTo>
                <a:cubicBezTo>
                  <a:pt x="2123686" y="36650"/>
                  <a:pt x="2144929" y="23619"/>
                  <a:pt x="2169568" y="14171"/>
                </a:cubicBezTo>
                <a:cubicBezTo>
                  <a:pt x="2194206" y="4724"/>
                  <a:pt x="2220227" y="0"/>
                  <a:pt x="2247631" y="0"/>
                </a:cubicBezTo>
                <a:close/>
                <a:moveTo>
                  <a:pt x="1554687" y="0"/>
                </a:moveTo>
                <a:cubicBezTo>
                  <a:pt x="1587482" y="0"/>
                  <a:pt x="1613850" y="5425"/>
                  <a:pt x="1633793" y="16274"/>
                </a:cubicBezTo>
                <a:cubicBezTo>
                  <a:pt x="1653736" y="27123"/>
                  <a:pt x="1664757" y="40900"/>
                  <a:pt x="1666854" y="57606"/>
                </a:cubicBezTo>
                <a:cubicBezTo>
                  <a:pt x="1668952" y="74312"/>
                  <a:pt x="1663471" y="101864"/>
                  <a:pt x="1650411" y="140262"/>
                </a:cubicBezTo>
                <a:lnTo>
                  <a:pt x="1642030" y="164902"/>
                </a:lnTo>
                <a:lnTo>
                  <a:pt x="1515824" y="164902"/>
                </a:lnTo>
                <a:lnTo>
                  <a:pt x="1529753" y="123946"/>
                </a:lnTo>
                <a:cubicBezTo>
                  <a:pt x="1534872" y="108896"/>
                  <a:pt x="1536936" y="99805"/>
                  <a:pt x="1535946" y="96673"/>
                </a:cubicBezTo>
                <a:cubicBezTo>
                  <a:pt x="1534955" y="93542"/>
                  <a:pt x="1532142" y="91976"/>
                  <a:pt x="1527507" y="91976"/>
                </a:cubicBezTo>
                <a:cubicBezTo>
                  <a:pt x="1522447" y="91976"/>
                  <a:pt x="1517675" y="94275"/>
                  <a:pt x="1513192" y="98873"/>
                </a:cubicBezTo>
                <a:cubicBezTo>
                  <a:pt x="1508709" y="103472"/>
                  <a:pt x="1504584" y="111306"/>
                  <a:pt x="1500820" y="122379"/>
                </a:cubicBezTo>
                <a:cubicBezTo>
                  <a:pt x="1495785" y="137178"/>
                  <a:pt x="1493852" y="147411"/>
                  <a:pt x="1495020" y="153079"/>
                </a:cubicBezTo>
                <a:cubicBezTo>
                  <a:pt x="1496534" y="161429"/>
                  <a:pt x="1501536" y="170676"/>
                  <a:pt x="1510029" y="180822"/>
                </a:cubicBezTo>
                <a:cubicBezTo>
                  <a:pt x="1560094" y="214599"/>
                  <a:pt x="1588790" y="242179"/>
                  <a:pt x="1596117" y="263561"/>
                </a:cubicBezTo>
                <a:cubicBezTo>
                  <a:pt x="1603629" y="285522"/>
                  <a:pt x="1599329" y="320191"/>
                  <a:pt x="1583215" y="367568"/>
                </a:cubicBezTo>
                <a:cubicBezTo>
                  <a:pt x="1571473" y="402093"/>
                  <a:pt x="1558524" y="427844"/>
                  <a:pt x="1544366" y="444819"/>
                </a:cubicBezTo>
                <a:cubicBezTo>
                  <a:pt x="1530209" y="461795"/>
                  <a:pt x="1509385" y="475941"/>
                  <a:pt x="1481891" y="487256"/>
                </a:cubicBezTo>
                <a:cubicBezTo>
                  <a:pt x="1454398" y="498572"/>
                  <a:pt x="1425187" y="504230"/>
                  <a:pt x="1394259" y="504230"/>
                </a:cubicBezTo>
                <a:cubicBezTo>
                  <a:pt x="1360284" y="504230"/>
                  <a:pt x="1333369" y="497726"/>
                  <a:pt x="1313518" y="484717"/>
                </a:cubicBezTo>
                <a:cubicBezTo>
                  <a:pt x="1293666" y="471709"/>
                  <a:pt x="1283401" y="455051"/>
                  <a:pt x="1282722" y="434743"/>
                </a:cubicBezTo>
                <a:cubicBezTo>
                  <a:pt x="1282043" y="414436"/>
                  <a:pt x="1287855" y="386195"/>
                  <a:pt x="1300158" y="350021"/>
                </a:cubicBezTo>
                <a:lnTo>
                  <a:pt x="1312706" y="313134"/>
                </a:lnTo>
                <a:lnTo>
                  <a:pt x="1438912" y="313134"/>
                </a:lnTo>
                <a:lnTo>
                  <a:pt x="1417355" y="376517"/>
                </a:lnTo>
                <a:cubicBezTo>
                  <a:pt x="1411706" y="393120"/>
                  <a:pt x="1409416" y="403227"/>
                  <a:pt x="1410484" y="406838"/>
                </a:cubicBezTo>
                <a:cubicBezTo>
                  <a:pt x="1411552" y="410449"/>
                  <a:pt x="1415007" y="412254"/>
                  <a:pt x="1420849" y="412254"/>
                </a:cubicBezTo>
                <a:cubicBezTo>
                  <a:pt x="1426811" y="412254"/>
                  <a:pt x="1432199" y="409754"/>
                  <a:pt x="1437012" y="404754"/>
                </a:cubicBezTo>
                <a:cubicBezTo>
                  <a:pt x="1441827" y="399755"/>
                  <a:pt x="1446185" y="391517"/>
                  <a:pt x="1450088" y="380042"/>
                </a:cubicBezTo>
                <a:cubicBezTo>
                  <a:pt x="1459006" y="353820"/>
                  <a:pt x="1462328" y="337645"/>
                  <a:pt x="1460055" y="331515"/>
                </a:cubicBezTo>
                <a:cubicBezTo>
                  <a:pt x="1453494" y="322058"/>
                  <a:pt x="1438545" y="307432"/>
                  <a:pt x="1415207" y="287638"/>
                </a:cubicBezTo>
                <a:cubicBezTo>
                  <a:pt x="1391335" y="267143"/>
                  <a:pt x="1375857" y="252143"/>
                  <a:pt x="1368772" y="242636"/>
                </a:cubicBezTo>
                <a:cubicBezTo>
                  <a:pt x="1361688" y="233130"/>
                  <a:pt x="1357607" y="219923"/>
                  <a:pt x="1356531" y="203016"/>
                </a:cubicBezTo>
                <a:cubicBezTo>
                  <a:pt x="1355456" y="186108"/>
                  <a:pt x="1359334" y="164671"/>
                  <a:pt x="1368168" y="138703"/>
                </a:cubicBezTo>
                <a:cubicBezTo>
                  <a:pt x="1380837" y="101450"/>
                  <a:pt x="1395077" y="73967"/>
                  <a:pt x="1410888" y="56255"/>
                </a:cubicBezTo>
                <a:cubicBezTo>
                  <a:pt x="1426700" y="38543"/>
                  <a:pt x="1447106" y="24739"/>
                  <a:pt x="1472108" y="14844"/>
                </a:cubicBezTo>
                <a:cubicBezTo>
                  <a:pt x="1497109" y="4948"/>
                  <a:pt x="1524636" y="0"/>
                  <a:pt x="1554687" y="0"/>
                </a:cubicBezTo>
                <a:close/>
              </a:path>
            </a:pathLst>
          </a:custGeom>
        </p:spPr>
      </p:pic>
      <p:sp>
        <p:nvSpPr>
          <p:cNvPr id="15" name="TextBox 14">
            <a:extLst>
              <a:ext uri="{FF2B5EF4-FFF2-40B4-BE49-F238E27FC236}">
                <a16:creationId xmlns:a16="http://schemas.microsoft.com/office/drawing/2014/main" id="{DCCA2AE3-1211-5B67-C37B-FCF2488B0C11}"/>
              </a:ext>
            </a:extLst>
          </p:cNvPr>
          <p:cNvSpPr txBox="1"/>
          <p:nvPr/>
        </p:nvSpPr>
        <p:spPr>
          <a:xfrm>
            <a:off x="646145" y="2571750"/>
            <a:ext cx="1581539" cy="369332"/>
          </a:xfrm>
          <a:prstGeom prst="rect">
            <a:avLst/>
          </a:prstGeom>
          <a:noFill/>
        </p:spPr>
        <p:txBody>
          <a:bodyPr wrap="square" rtlCol="0">
            <a:spAutoFit/>
          </a:bodyPr>
          <a:lstStyle/>
          <a:p>
            <a:r>
              <a:rPr lang="en-IN" sz="1800" b="1" i="1" dirty="0">
                <a:solidFill>
                  <a:srgbClr val="B2B2B2"/>
                </a:solidFill>
              </a:rPr>
              <a:t>PREDICTION</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61E4018-5B68-A173-8F78-84D42BC547AE}"/>
              </a:ext>
            </a:extLst>
          </p:cNvPr>
          <p:cNvPicPr>
            <a:picLocks noGrp="1" noChangeAspect="1"/>
          </p:cNvPicPr>
          <p:nvPr>
            <p:ph idx="1"/>
          </p:nvPr>
        </p:nvPicPr>
        <p:blipFill>
          <a:blip r:embed="rId2"/>
          <a:srcRect/>
          <a:stretch/>
        </p:blipFill>
        <p:spPr>
          <a:xfrm>
            <a:off x="335884" y="1791282"/>
            <a:ext cx="4374797" cy="3018235"/>
          </a:xfrm>
          <a:prstGeom prst="rect">
            <a:avLst/>
          </a:prstGeom>
        </p:spPr>
      </p:pic>
      <p:pic>
        <p:nvPicPr>
          <p:cNvPr id="5" name="Picture 4">
            <a:extLst>
              <a:ext uri="{FF2B5EF4-FFF2-40B4-BE49-F238E27FC236}">
                <a16:creationId xmlns:a16="http://schemas.microsoft.com/office/drawing/2014/main" id="{44CEAB60-46EC-C822-35DA-58439C69177A}"/>
              </a:ext>
            </a:extLst>
          </p:cNvPr>
          <p:cNvPicPr>
            <a:picLocks noChangeAspect="1"/>
          </p:cNvPicPr>
          <p:nvPr/>
        </p:nvPicPr>
        <p:blipFill>
          <a:blip r:embed="rId3"/>
          <a:srcRect/>
          <a:stretch/>
        </p:blipFill>
        <p:spPr>
          <a:xfrm>
            <a:off x="4924992" y="1784340"/>
            <a:ext cx="3951387" cy="3025177"/>
          </a:xfrm>
          <a:prstGeom prst="rect">
            <a:avLst/>
          </a:prstGeom>
        </p:spPr>
      </p:pic>
    </p:spTree>
    <p:extLst>
      <p:ext uri="{BB962C8B-B14F-4D97-AF65-F5344CB8AC3E}">
        <p14:creationId xmlns:p14="http://schemas.microsoft.com/office/powerpoint/2010/main" val="194722157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5E918FB-396B-8E9F-59BA-5EA6A1932A59}"/>
              </a:ext>
            </a:extLst>
          </p:cNvPr>
          <p:cNvPicPr>
            <a:picLocks noGrp="1" noChangeAspect="1"/>
          </p:cNvPicPr>
          <p:nvPr>
            <p:ph idx="1"/>
          </p:nvPr>
        </p:nvPicPr>
        <p:blipFill>
          <a:blip r:embed="rId2"/>
          <a:stretch>
            <a:fillRect/>
          </a:stretch>
        </p:blipFill>
        <p:spPr>
          <a:xfrm>
            <a:off x="305659" y="1775659"/>
            <a:ext cx="4266341" cy="3018235"/>
          </a:xfrm>
          <a:prstGeom prst="rect">
            <a:avLst/>
          </a:prstGeom>
        </p:spPr>
      </p:pic>
      <p:pic>
        <p:nvPicPr>
          <p:cNvPr id="8" name="Picture 7">
            <a:extLst>
              <a:ext uri="{FF2B5EF4-FFF2-40B4-BE49-F238E27FC236}">
                <a16:creationId xmlns:a16="http://schemas.microsoft.com/office/drawing/2014/main" id="{CBD5EB2E-1CD3-68A4-A887-CEBFF3D79DA8}"/>
              </a:ext>
            </a:extLst>
          </p:cNvPr>
          <p:cNvPicPr>
            <a:picLocks noChangeAspect="1"/>
          </p:cNvPicPr>
          <p:nvPr/>
        </p:nvPicPr>
        <p:blipFill>
          <a:blip r:embed="rId3"/>
          <a:stretch>
            <a:fillRect/>
          </a:stretch>
        </p:blipFill>
        <p:spPr>
          <a:xfrm>
            <a:off x="4572001" y="1775659"/>
            <a:ext cx="4134062" cy="3033869"/>
          </a:xfrm>
          <a:prstGeom prst="rect">
            <a:avLst/>
          </a:prstGeom>
        </p:spPr>
      </p:pic>
    </p:spTree>
    <p:extLst>
      <p:ext uri="{BB962C8B-B14F-4D97-AF65-F5344CB8AC3E}">
        <p14:creationId xmlns:p14="http://schemas.microsoft.com/office/powerpoint/2010/main" val="338840346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58E3-1CE6-8EFF-2771-B91E9F5C9123}"/>
              </a:ext>
            </a:extLst>
          </p:cNvPr>
          <p:cNvPicPr>
            <a:picLocks noChangeAspect="1"/>
          </p:cNvPicPr>
          <p:nvPr/>
        </p:nvPicPr>
        <p:blipFill>
          <a:blip r:embed="rId2"/>
          <a:stretch>
            <a:fillRect/>
          </a:stretch>
        </p:blipFill>
        <p:spPr>
          <a:xfrm>
            <a:off x="165271" y="1242526"/>
            <a:ext cx="3170801" cy="2293848"/>
          </a:xfrm>
          <a:prstGeom prst="rect">
            <a:avLst/>
          </a:prstGeom>
        </p:spPr>
      </p:pic>
      <p:pic>
        <p:nvPicPr>
          <p:cNvPr id="5" name="Picture 4">
            <a:extLst>
              <a:ext uri="{FF2B5EF4-FFF2-40B4-BE49-F238E27FC236}">
                <a16:creationId xmlns:a16="http://schemas.microsoft.com/office/drawing/2014/main" id="{DCEA9EC1-EFA9-5F20-9B20-212A96D8EE01}"/>
              </a:ext>
            </a:extLst>
          </p:cNvPr>
          <p:cNvPicPr>
            <a:picLocks noChangeAspect="1"/>
          </p:cNvPicPr>
          <p:nvPr/>
        </p:nvPicPr>
        <p:blipFill>
          <a:blip r:embed="rId3"/>
          <a:stretch>
            <a:fillRect/>
          </a:stretch>
        </p:blipFill>
        <p:spPr>
          <a:xfrm>
            <a:off x="4572000" y="329506"/>
            <a:ext cx="3441594" cy="2425577"/>
          </a:xfrm>
          <a:prstGeom prst="rect">
            <a:avLst/>
          </a:prstGeom>
        </p:spPr>
      </p:pic>
      <p:pic>
        <p:nvPicPr>
          <p:cNvPr id="6" name="Picture 5">
            <a:extLst>
              <a:ext uri="{FF2B5EF4-FFF2-40B4-BE49-F238E27FC236}">
                <a16:creationId xmlns:a16="http://schemas.microsoft.com/office/drawing/2014/main" id="{BF7A62C7-8DA7-B00E-F9EE-7A59A515FB4C}"/>
              </a:ext>
            </a:extLst>
          </p:cNvPr>
          <p:cNvPicPr>
            <a:picLocks noChangeAspect="1"/>
          </p:cNvPicPr>
          <p:nvPr/>
        </p:nvPicPr>
        <p:blipFill>
          <a:blip r:embed="rId4"/>
          <a:stretch>
            <a:fillRect/>
          </a:stretch>
        </p:blipFill>
        <p:spPr>
          <a:xfrm>
            <a:off x="3735398" y="2963427"/>
            <a:ext cx="3359489" cy="2079057"/>
          </a:xfrm>
          <a:prstGeom prst="rect">
            <a:avLst/>
          </a:prstGeom>
        </p:spPr>
      </p:pic>
    </p:spTree>
    <p:extLst>
      <p:ext uri="{BB962C8B-B14F-4D97-AF65-F5344CB8AC3E}">
        <p14:creationId xmlns:p14="http://schemas.microsoft.com/office/powerpoint/2010/main" val="18816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6145-74EF-BC6D-92D6-749A7C4FB269}"/>
              </a:ext>
            </a:extLst>
          </p:cNvPr>
          <p:cNvSpPr>
            <a:spLocks noGrp="1"/>
          </p:cNvSpPr>
          <p:nvPr>
            <p:ph type="title"/>
          </p:nvPr>
        </p:nvSpPr>
        <p:spPr/>
        <p:txBody>
          <a:bodyPr/>
          <a:lstStyle/>
          <a:p>
            <a:r>
              <a:rPr lang="en-US" b="1" i="1" dirty="0"/>
              <a:t>Introduction to Machine Learning Models</a:t>
            </a:r>
            <a:endParaRPr lang="en-IN" b="1" i="1" dirty="0"/>
          </a:p>
        </p:txBody>
      </p:sp>
      <p:sp>
        <p:nvSpPr>
          <p:cNvPr id="3" name="Content Placeholder 2">
            <a:extLst>
              <a:ext uri="{FF2B5EF4-FFF2-40B4-BE49-F238E27FC236}">
                <a16:creationId xmlns:a16="http://schemas.microsoft.com/office/drawing/2014/main" id="{6D4529CB-5BF4-876A-4CF2-A3214B5FA3FF}"/>
              </a:ext>
            </a:extLst>
          </p:cNvPr>
          <p:cNvSpPr>
            <a:spLocks noGrp="1"/>
          </p:cNvSpPr>
          <p:nvPr>
            <p:ph idx="1"/>
          </p:nvPr>
        </p:nvSpPr>
        <p:spPr/>
        <p:txBody>
          <a:bodyPr/>
          <a:lstStyle/>
          <a:p>
            <a:r>
              <a:rPr lang="en-US" dirty="0">
                <a:effectLst/>
              </a:rPr>
              <a:t>Welcome to the world of machine learning models! In this presentation, we'll be exploring what machine learning models are and why they're so important. At their core, machine learning models are algorithms that can learn from data and make predictions or decisions based on that learning. They're used in a wide range of applications, from self-driving cars to personalized medicine.</a:t>
            </a:r>
            <a:endParaRPr lang="en-US" dirty="0"/>
          </a:p>
          <a:p>
            <a:r>
              <a:rPr lang="en-US" dirty="0">
                <a:effectLst/>
              </a:rPr>
              <a:t>But why are machine learning models so important? For one, they allow us to automate tasks that would be impossible or impractical for humans to do manually. They also enable us to make better decisions by providing insights and predictions based on large amounts of data. And as more and more data becomes available, machine learning models will only become more powerful and useful.</a:t>
            </a:r>
            <a:endParaRPr lang="en-US" dirty="0"/>
          </a:p>
          <a:p>
            <a:endParaRPr lang="en-IN" dirty="0"/>
          </a:p>
        </p:txBody>
      </p:sp>
    </p:spTree>
    <p:extLst>
      <p:ext uri="{BB962C8B-B14F-4D97-AF65-F5344CB8AC3E}">
        <p14:creationId xmlns:p14="http://schemas.microsoft.com/office/powerpoint/2010/main" val="166559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5CC12-F02B-D72C-ACD2-6D03D85A72C0}"/>
              </a:ext>
            </a:extLst>
          </p:cNvPr>
          <p:cNvSpPr>
            <a:spLocks noGrp="1"/>
          </p:cNvSpPr>
          <p:nvPr>
            <p:ph type="title"/>
          </p:nvPr>
        </p:nvSpPr>
        <p:spPr>
          <a:xfrm>
            <a:off x="-173621" y="1137214"/>
            <a:ext cx="4983625" cy="1571262"/>
          </a:xfrm>
        </p:spPr>
        <p:txBody>
          <a:bodyPr>
            <a:normAutofit fontScale="90000"/>
          </a:bodyPr>
          <a:lstStyle/>
          <a:p>
            <a:r>
              <a:rPr lang="en-US" sz="3300" b="1" i="1" dirty="0">
                <a:latin typeface="Arial Black" panose="020B0A04020102020204" pitchFamily="34" charset="0"/>
              </a:rPr>
              <a:t>The machine learning models used for this project are</a:t>
            </a:r>
            <a:br>
              <a:rPr lang="en-US" dirty="0">
                <a:latin typeface="Barlow Light" panose="00000400000000000000" pitchFamily="2" charset="0"/>
              </a:rPr>
            </a:br>
            <a:endParaRPr lang="en-IN" dirty="0"/>
          </a:p>
        </p:txBody>
      </p:sp>
      <p:pic>
        <p:nvPicPr>
          <p:cNvPr id="5" name="Content Placeholder 4">
            <a:extLst>
              <a:ext uri="{FF2B5EF4-FFF2-40B4-BE49-F238E27FC236}">
                <a16:creationId xmlns:a16="http://schemas.microsoft.com/office/drawing/2014/main" id="{9C597D07-5E55-F017-4889-D6E224FD3DE8}"/>
              </a:ext>
            </a:extLst>
          </p:cNvPr>
          <p:cNvPicPr>
            <a:picLocks noGrp="1" noChangeAspect="1"/>
          </p:cNvPicPr>
          <p:nvPr>
            <p:ph idx="1"/>
          </p:nvPr>
        </p:nvPicPr>
        <p:blipFill>
          <a:blip r:embed="rId2"/>
          <a:stretch>
            <a:fillRect/>
          </a:stretch>
        </p:blipFill>
        <p:spPr>
          <a:xfrm>
            <a:off x="5436167" y="1261609"/>
            <a:ext cx="3017837" cy="3017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EDCA8233-9ED7-ED4E-C345-7527D702AD2A}"/>
              </a:ext>
            </a:extLst>
          </p:cNvPr>
          <p:cNvSpPr txBox="1"/>
          <p:nvPr/>
        </p:nvSpPr>
        <p:spPr>
          <a:xfrm>
            <a:off x="408009" y="2474089"/>
            <a:ext cx="2882096" cy="2031325"/>
          </a:xfrm>
          <a:prstGeom prst="rect">
            <a:avLst/>
          </a:prstGeom>
          <a:noFill/>
        </p:spPr>
        <p:txBody>
          <a:bodyPr wrap="square" rtlCol="0">
            <a:spAutoFit/>
          </a:bodyPr>
          <a:lstStyle/>
          <a:p>
            <a:pPr marL="214313" indent="-214313">
              <a:buFont typeface="Wingdings" panose="05000000000000000000" pitchFamily="2" charset="2"/>
              <a:buChar char="v"/>
            </a:pPr>
            <a:r>
              <a:rPr lang="en-IN" sz="1800" b="1" i="1" dirty="0"/>
              <a:t>SVM</a:t>
            </a:r>
          </a:p>
          <a:p>
            <a:pPr marL="214313" indent="-214313">
              <a:buFont typeface="Wingdings" panose="05000000000000000000" pitchFamily="2" charset="2"/>
              <a:buChar char="v"/>
            </a:pPr>
            <a:r>
              <a:rPr lang="en-IN" sz="1800" b="1" i="1" dirty="0"/>
              <a:t>PERCEPTRON LEARNING</a:t>
            </a:r>
          </a:p>
          <a:p>
            <a:pPr marL="214313" indent="-214313">
              <a:buFont typeface="Wingdings" panose="05000000000000000000" pitchFamily="2" charset="2"/>
              <a:buChar char="v"/>
            </a:pPr>
            <a:r>
              <a:rPr lang="en-IN" sz="1800" b="1" i="1" dirty="0"/>
              <a:t>LOGISTIC REGRESSION</a:t>
            </a:r>
          </a:p>
          <a:p>
            <a:pPr marL="214313" indent="-214313">
              <a:buFont typeface="Wingdings" panose="05000000000000000000" pitchFamily="2" charset="2"/>
              <a:buChar char="v"/>
            </a:pPr>
            <a:r>
              <a:rPr lang="en-IN" b="1" i="1" dirty="0"/>
              <a:t>KNN</a:t>
            </a:r>
          </a:p>
          <a:p>
            <a:pPr marL="214313" indent="-214313">
              <a:buFont typeface="Wingdings" panose="05000000000000000000" pitchFamily="2" charset="2"/>
              <a:buChar char="v"/>
            </a:pPr>
            <a:r>
              <a:rPr lang="en-IN" b="1" i="1" dirty="0"/>
              <a:t>BOOTSTRAP</a:t>
            </a:r>
          </a:p>
          <a:p>
            <a:pPr marL="214313" indent="-214313">
              <a:buFont typeface="Wingdings" panose="05000000000000000000" pitchFamily="2" charset="2"/>
              <a:buChar char="v"/>
            </a:pPr>
            <a:endParaRPr lang="en-IN" sz="1800" b="1" i="1" dirty="0"/>
          </a:p>
        </p:txBody>
      </p:sp>
    </p:spTree>
    <p:extLst>
      <p:ext uri="{BB962C8B-B14F-4D97-AF65-F5344CB8AC3E}">
        <p14:creationId xmlns:p14="http://schemas.microsoft.com/office/powerpoint/2010/main" val="1871411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2F54-AC86-CEE0-D008-A41D44A63B29}"/>
              </a:ext>
            </a:extLst>
          </p:cNvPr>
          <p:cNvSpPr>
            <a:spLocks noGrp="1"/>
          </p:cNvSpPr>
          <p:nvPr>
            <p:ph type="title"/>
          </p:nvPr>
        </p:nvSpPr>
        <p:spPr/>
        <p:txBody>
          <a:bodyPr/>
          <a:lstStyle/>
          <a:p>
            <a:r>
              <a:rPr lang="en-IN" b="1" i="1" dirty="0"/>
              <a:t>Support Vector Machine (SVM) Model</a:t>
            </a:r>
          </a:p>
        </p:txBody>
      </p:sp>
      <p:sp>
        <p:nvSpPr>
          <p:cNvPr id="3" name="Content Placeholder 2">
            <a:extLst>
              <a:ext uri="{FF2B5EF4-FFF2-40B4-BE49-F238E27FC236}">
                <a16:creationId xmlns:a16="http://schemas.microsoft.com/office/drawing/2014/main" id="{47C1764B-9FF3-12E4-CCEF-84BA4AD047E3}"/>
              </a:ext>
            </a:extLst>
          </p:cNvPr>
          <p:cNvSpPr>
            <a:spLocks noGrp="1"/>
          </p:cNvSpPr>
          <p:nvPr>
            <p:ph idx="1"/>
          </p:nvPr>
        </p:nvSpPr>
        <p:spPr/>
        <p:txBody>
          <a:bodyPr>
            <a:normAutofit fontScale="92500" lnSpcReduction="20000"/>
          </a:bodyPr>
          <a:lstStyle/>
          <a:p>
            <a:r>
              <a:rPr lang="en-US" b="1" dirty="0">
                <a:effectLst/>
              </a:rPr>
              <a:t>Overview</a:t>
            </a:r>
            <a:endParaRPr lang="en-US" b="1" dirty="0"/>
          </a:p>
          <a:p>
            <a:r>
              <a:rPr lang="en-US" dirty="0">
                <a:effectLst/>
              </a:rPr>
              <a:t>SVM is a popular machine learning algorithm used for classification and regression analysis. It is a supervised learning technique that can be used for both linear and non-linear data. SVM works by finding a hyperplane that best separates the data into different classes, with the largest margin between the hyperplane and the closest data points. SVM is known for its ability to handle high-dimensional data and its robustness to overfitting.</a:t>
            </a:r>
            <a:endParaRPr lang="en-US" dirty="0"/>
          </a:p>
          <a:p>
            <a:r>
              <a:rPr lang="en-US" b="1" dirty="0">
                <a:effectLst/>
              </a:rPr>
              <a:t>Applications</a:t>
            </a:r>
            <a:endParaRPr lang="en-US" b="1" dirty="0"/>
          </a:p>
          <a:p>
            <a:pPr>
              <a:buFont typeface="Arial" panose="020B0604020202020204" pitchFamily="34" charset="0"/>
              <a:buChar char="•"/>
            </a:pPr>
            <a:r>
              <a:rPr lang="en-US" dirty="0">
                <a:effectLst/>
              </a:rPr>
              <a:t>Image classification: SVM can be used to classify images based on their features, such as color, texture, and shape.</a:t>
            </a:r>
          </a:p>
          <a:p>
            <a:pPr>
              <a:buFont typeface="Arial" panose="020B0604020202020204" pitchFamily="34" charset="0"/>
              <a:buChar char="•"/>
            </a:pPr>
            <a:r>
              <a:rPr lang="en-US" dirty="0">
                <a:effectLst/>
              </a:rPr>
              <a:t>Text classification: SVM can be used to classify text documents based on their content, such as sentiment analysis or spam detection.</a:t>
            </a:r>
          </a:p>
          <a:p>
            <a:pPr>
              <a:buFont typeface="Arial" panose="020B0604020202020204" pitchFamily="34" charset="0"/>
              <a:buChar char="•"/>
            </a:pPr>
            <a:r>
              <a:rPr lang="en-US" dirty="0">
                <a:effectLst/>
              </a:rPr>
              <a:t>Bioinformatics: SVM can be used to analyze biological data, such as gene expression data or protein structure prediction</a:t>
            </a:r>
          </a:p>
          <a:p>
            <a:endParaRPr lang="en-IN" dirty="0"/>
          </a:p>
        </p:txBody>
      </p:sp>
    </p:spTree>
    <p:extLst>
      <p:ext uri="{BB962C8B-B14F-4D97-AF65-F5344CB8AC3E}">
        <p14:creationId xmlns:p14="http://schemas.microsoft.com/office/powerpoint/2010/main" val="31870111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04186-404E-E068-B1FB-65D616D8B567}"/>
              </a:ext>
            </a:extLst>
          </p:cNvPr>
          <p:cNvSpPr>
            <a:spLocks noGrp="1"/>
          </p:cNvSpPr>
          <p:nvPr>
            <p:ph type="title"/>
          </p:nvPr>
        </p:nvSpPr>
        <p:spPr/>
        <p:txBody>
          <a:bodyPr/>
          <a:lstStyle/>
          <a:p>
            <a:r>
              <a:rPr lang="en-IN" b="1" i="1" dirty="0"/>
              <a:t>SVM IN HEALTH CARE</a:t>
            </a:r>
          </a:p>
        </p:txBody>
      </p:sp>
      <p:sp>
        <p:nvSpPr>
          <p:cNvPr id="3" name="Content Placeholder 2">
            <a:extLst>
              <a:ext uri="{FF2B5EF4-FFF2-40B4-BE49-F238E27FC236}">
                <a16:creationId xmlns:a16="http://schemas.microsoft.com/office/drawing/2014/main" id="{1E51D951-39AA-3BC1-D909-2336931B93C0}"/>
              </a:ext>
            </a:extLst>
          </p:cNvPr>
          <p:cNvSpPr>
            <a:spLocks noGrp="1"/>
          </p:cNvSpPr>
          <p:nvPr>
            <p:ph idx="1"/>
          </p:nvPr>
        </p:nvSpPr>
        <p:spPr>
          <a:xfrm>
            <a:off x="514350" y="2095162"/>
            <a:ext cx="8115300" cy="1505288"/>
          </a:xfrm>
        </p:spPr>
        <p:txBody>
          <a:bodyPr/>
          <a:lstStyle/>
          <a:p>
            <a:r>
              <a:rPr lang="en-US" b="1" dirty="0">
                <a:effectLst/>
              </a:rPr>
              <a:t>Healthcare</a:t>
            </a:r>
            <a:endParaRPr lang="en-US" b="1" dirty="0"/>
          </a:p>
          <a:p>
            <a:r>
              <a:rPr lang="en-US" dirty="0">
                <a:effectLst/>
              </a:rPr>
              <a:t>SVMs can be used in healthcare for disease diagnosis, drug discovery, and patient monitoring. For example, SVMs can be trained to classify medical images, such as X-rays and MRIs, to identify abnormalities and assist in diagnosis.</a:t>
            </a:r>
            <a:endParaRPr lang="en-US" dirty="0"/>
          </a:p>
          <a:p>
            <a:endParaRPr lang="en-IN" dirty="0"/>
          </a:p>
        </p:txBody>
      </p:sp>
    </p:spTree>
    <p:extLst>
      <p:ext uri="{BB962C8B-B14F-4D97-AF65-F5344CB8AC3E}">
        <p14:creationId xmlns:p14="http://schemas.microsoft.com/office/powerpoint/2010/main" val="2716690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741-016D-47E8-93CC-B949EB4EEAEA}"/>
              </a:ext>
            </a:extLst>
          </p:cNvPr>
          <p:cNvSpPr>
            <a:spLocks noGrp="1"/>
          </p:cNvSpPr>
          <p:nvPr>
            <p:ph type="title"/>
          </p:nvPr>
        </p:nvSpPr>
        <p:spPr/>
        <p:txBody>
          <a:bodyPr/>
          <a:lstStyle/>
          <a:p>
            <a:r>
              <a:rPr lang="en-IN" b="1" i="1" dirty="0"/>
              <a:t>Perceptron Learning</a:t>
            </a:r>
          </a:p>
        </p:txBody>
      </p:sp>
      <p:sp>
        <p:nvSpPr>
          <p:cNvPr id="3" name="Content Placeholder 2">
            <a:extLst>
              <a:ext uri="{FF2B5EF4-FFF2-40B4-BE49-F238E27FC236}">
                <a16:creationId xmlns:a16="http://schemas.microsoft.com/office/drawing/2014/main" id="{2446030B-BF18-D300-4523-452787C56D9C}"/>
              </a:ext>
            </a:extLst>
          </p:cNvPr>
          <p:cNvSpPr>
            <a:spLocks noGrp="1"/>
          </p:cNvSpPr>
          <p:nvPr>
            <p:ph idx="1"/>
          </p:nvPr>
        </p:nvSpPr>
        <p:spPr>
          <a:xfrm>
            <a:off x="514350" y="1645920"/>
            <a:ext cx="4859197" cy="3018094"/>
          </a:xfrm>
        </p:spPr>
        <p:txBody>
          <a:bodyPr>
            <a:normAutofit fontScale="85000" lnSpcReduction="20000"/>
          </a:bodyPr>
          <a:lstStyle/>
          <a:p>
            <a:r>
              <a:rPr lang="en-US" b="1" dirty="0">
                <a:effectLst/>
              </a:rPr>
              <a:t>What is Perceptron Learning?</a:t>
            </a:r>
            <a:endParaRPr lang="en-US" b="1" dirty="0"/>
          </a:p>
          <a:p>
            <a:r>
              <a:rPr lang="en-US" dirty="0">
                <a:effectLst/>
              </a:rPr>
              <a:t>Perceptron learning is a type of supervised learning algorithm used in machine learning models. It is a binary classifier that separates input data into two classes using a linear decision boundary. The perceptron learning algorithm adjusts the weights of the input features to minimize the error between the predicted output and the actual output.</a:t>
            </a:r>
            <a:endParaRPr lang="en-US" dirty="0"/>
          </a:p>
          <a:p>
            <a:r>
              <a:rPr lang="en-US" b="1" dirty="0">
                <a:effectLst/>
              </a:rPr>
              <a:t>Application in Machine Learning Models</a:t>
            </a:r>
            <a:endParaRPr lang="en-US" b="1" dirty="0"/>
          </a:p>
          <a:p>
            <a:r>
              <a:rPr lang="en-US" dirty="0">
                <a:effectLst/>
              </a:rPr>
              <a:t>Perceptron learning can be used in various machine learning models, including neural networks and support vector machines (SVMs). In neural networks, </a:t>
            </a:r>
            <a:r>
              <a:rPr lang="en-US" dirty="0" err="1">
                <a:effectLst/>
              </a:rPr>
              <a:t>perceptrons</a:t>
            </a:r>
            <a:r>
              <a:rPr lang="en-US" dirty="0">
                <a:effectLst/>
              </a:rPr>
              <a:t> are used as building blocks to create more complex models. In SVMs, perceptron learning is used to find the optimal hyperplane that separates the input data into different classes.</a:t>
            </a:r>
            <a:endParaRPr lang="en-US" dirty="0"/>
          </a:p>
          <a:p>
            <a:endParaRPr lang="en-IN" dirty="0"/>
          </a:p>
        </p:txBody>
      </p:sp>
      <p:pic>
        <p:nvPicPr>
          <p:cNvPr id="5" name="Picture 4">
            <a:extLst>
              <a:ext uri="{FF2B5EF4-FFF2-40B4-BE49-F238E27FC236}">
                <a16:creationId xmlns:a16="http://schemas.microsoft.com/office/drawing/2014/main" id="{CEB16432-BDD5-5538-0182-551F0CEC5847}"/>
              </a:ext>
            </a:extLst>
          </p:cNvPr>
          <p:cNvPicPr>
            <a:picLocks noChangeAspect="1"/>
          </p:cNvPicPr>
          <p:nvPr/>
        </p:nvPicPr>
        <p:blipFill>
          <a:blip r:embed="rId2"/>
          <a:stretch>
            <a:fillRect/>
          </a:stretch>
        </p:blipFill>
        <p:spPr>
          <a:xfrm>
            <a:off x="5521124" y="1793570"/>
            <a:ext cx="3539271" cy="2477490"/>
          </a:xfrm>
          <a:prstGeom prst="rect">
            <a:avLst/>
          </a:prstGeom>
        </p:spPr>
      </p:pic>
    </p:spTree>
    <p:extLst>
      <p:ext uri="{BB962C8B-B14F-4D97-AF65-F5344CB8AC3E}">
        <p14:creationId xmlns:p14="http://schemas.microsoft.com/office/powerpoint/2010/main" val="83652305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57B3-8184-7D6B-CD41-DAD3D9DE9DF0}"/>
              </a:ext>
            </a:extLst>
          </p:cNvPr>
          <p:cNvSpPr>
            <a:spLocks noGrp="1"/>
          </p:cNvSpPr>
          <p:nvPr>
            <p:ph type="title"/>
          </p:nvPr>
        </p:nvSpPr>
        <p:spPr/>
        <p:txBody>
          <a:bodyPr/>
          <a:lstStyle/>
          <a:p>
            <a:r>
              <a:rPr lang="en-IN" b="1" i="1" dirty="0"/>
              <a:t>Logistic Regression</a:t>
            </a:r>
          </a:p>
        </p:txBody>
      </p:sp>
      <p:sp>
        <p:nvSpPr>
          <p:cNvPr id="3" name="Content Placeholder 2">
            <a:extLst>
              <a:ext uri="{FF2B5EF4-FFF2-40B4-BE49-F238E27FC236}">
                <a16:creationId xmlns:a16="http://schemas.microsoft.com/office/drawing/2014/main" id="{457210F4-A4E6-1EDF-447B-C9DA4EFC8957}"/>
              </a:ext>
            </a:extLst>
          </p:cNvPr>
          <p:cNvSpPr>
            <a:spLocks noGrp="1"/>
          </p:cNvSpPr>
          <p:nvPr>
            <p:ph idx="1"/>
          </p:nvPr>
        </p:nvSpPr>
        <p:spPr>
          <a:xfrm>
            <a:off x="514350" y="1645921"/>
            <a:ext cx="8115300" cy="1444520"/>
          </a:xfrm>
        </p:spPr>
        <p:txBody>
          <a:bodyPr/>
          <a:lstStyle/>
          <a:p>
            <a:r>
              <a:rPr lang="en-US" b="1" dirty="0">
                <a:effectLst/>
              </a:rPr>
              <a:t>Overview</a:t>
            </a:r>
            <a:endParaRPr lang="en-US" b="1" dirty="0"/>
          </a:p>
          <a:p>
            <a:r>
              <a:rPr lang="en-US" dirty="0">
                <a:effectLst/>
              </a:rPr>
              <a:t>Logistic regression is a statistical method used to analyze and model the relationship between a binary dependent variable and one or more independent variables. It is often used in machine learning models to predict the probability of an event occurring based on given inputs.</a:t>
            </a:r>
            <a:endParaRPr lang="en-US" dirty="0"/>
          </a:p>
          <a:p>
            <a:endParaRPr lang="en-IN" dirty="0"/>
          </a:p>
        </p:txBody>
      </p:sp>
      <p:sp>
        <p:nvSpPr>
          <p:cNvPr id="8" name="Rectangle 4">
            <a:extLst>
              <a:ext uri="{FF2B5EF4-FFF2-40B4-BE49-F238E27FC236}">
                <a16:creationId xmlns:a16="http://schemas.microsoft.com/office/drawing/2014/main" id="{2BAC918B-8876-C26B-41BB-0278946D3C7E}"/>
              </a:ext>
            </a:extLst>
          </p:cNvPr>
          <p:cNvSpPr>
            <a:spLocks noChangeArrowheads="1"/>
          </p:cNvSpPr>
          <p:nvPr/>
        </p:nvSpPr>
        <p:spPr bwMode="auto">
          <a:xfrm>
            <a:off x="225706" y="2871944"/>
            <a:ext cx="7162184"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b="1" i="1" dirty="0">
                <a:latin typeface="Arial" panose="020B0604020202020204" pitchFamily="34" charset="0"/>
              </a:rPr>
              <a:t>How it Works</a:t>
            </a:r>
          </a:p>
          <a:p>
            <a:pPr defTabSz="685800" eaLnBrk="0" fontAlgn="base" hangingPunct="0">
              <a:spcBef>
                <a:spcPct val="0"/>
              </a:spcBef>
              <a:spcAft>
                <a:spcPct val="0"/>
              </a:spcAft>
            </a:pPr>
            <a:r>
              <a:rPr lang="en-US" altLang="en-US" sz="1200" b="1" i="1" dirty="0">
                <a:latin typeface="Arial" panose="020B0604020202020204" pitchFamily="34" charset="0"/>
              </a:rPr>
              <a:t>Logistic regression works by fitting a logistic function to a set of training data, where the output is a probability score between 0 and 1. The logistic function is a sigmoid curve that maps any input value to a value between 0 and 1. The output of the logistic function can be interpreted as the probability of the dependent variable being true given the input values.</a:t>
            </a:r>
          </a:p>
          <a:p>
            <a:pPr defTabSz="685800" eaLnBrk="0" fontAlgn="base" hangingPunct="0">
              <a:spcBef>
                <a:spcPct val="0"/>
              </a:spcBef>
              <a:spcAft>
                <a:spcPct val="0"/>
              </a:spcAft>
            </a:pPr>
            <a:r>
              <a:rPr lang="en-US" altLang="en-US" sz="1200" b="1" i="1" dirty="0">
                <a:latin typeface="Arial" panose="020B0604020202020204" pitchFamily="34" charset="0"/>
              </a:rPr>
              <a:t>The logistic regression equation is represented as: </a:t>
            </a:r>
            <a:r>
              <a:rPr lang="en-US" altLang="en-US" sz="1200" b="1" i="1" dirty="0">
                <a:latin typeface="Arial Unicode MS"/>
              </a:rPr>
              <a:t>p = 1 / (1 + e^(-z))</a:t>
            </a:r>
            <a:r>
              <a:rPr lang="en-US" altLang="en-US" sz="1200" b="1" i="1" dirty="0"/>
              <a:t>, where p is the predicted probability, e is the base of the natural logarithm, and z is a linear combination of the input variables.</a:t>
            </a:r>
            <a:endParaRPr lang="en-US" altLang="en-US" sz="1200" b="1" i="1" dirty="0">
              <a:latin typeface="Arial" panose="020B0604020202020204" pitchFamily="34" charset="0"/>
            </a:endParaRPr>
          </a:p>
        </p:txBody>
      </p:sp>
    </p:spTree>
    <p:extLst>
      <p:ext uri="{BB962C8B-B14F-4D97-AF65-F5344CB8AC3E}">
        <p14:creationId xmlns:p14="http://schemas.microsoft.com/office/powerpoint/2010/main" val="20920251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A23E-F095-283A-4939-EE31BA22A003}"/>
              </a:ext>
            </a:extLst>
          </p:cNvPr>
          <p:cNvSpPr>
            <a:spLocks noGrp="1"/>
          </p:cNvSpPr>
          <p:nvPr>
            <p:ph type="title"/>
          </p:nvPr>
        </p:nvSpPr>
        <p:spPr/>
        <p:txBody>
          <a:bodyPr/>
          <a:lstStyle/>
          <a:p>
            <a:r>
              <a:rPr lang="en-US" b="1" i="1" dirty="0">
                <a:effectLst/>
              </a:rPr>
              <a:t>SVM Algorithm</a:t>
            </a:r>
            <a:br>
              <a:rPr lang="en-US" b="1" dirty="0"/>
            </a:br>
            <a:endParaRPr lang="en-IN" dirty="0"/>
          </a:p>
        </p:txBody>
      </p:sp>
      <p:sp>
        <p:nvSpPr>
          <p:cNvPr id="3" name="Content Placeholder 2">
            <a:extLst>
              <a:ext uri="{FF2B5EF4-FFF2-40B4-BE49-F238E27FC236}">
                <a16:creationId xmlns:a16="http://schemas.microsoft.com/office/drawing/2014/main" id="{3A255ECE-03F2-DECE-5767-A50A5B3CA9B6}"/>
              </a:ext>
            </a:extLst>
          </p:cNvPr>
          <p:cNvSpPr>
            <a:spLocks noGrp="1"/>
          </p:cNvSpPr>
          <p:nvPr>
            <p:ph idx="1"/>
          </p:nvPr>
        </p:nvSpPr>
        <p:spPr/>
        <p:txBody>
          <a:bodyPr>
            <a:normAutofit fontScale="92500"/>
          </a:bodyPr>
          <a:lstStyle/>
          <a:p>
            <a:r>
              <a:rPr lang="en-US" b="1" i="1" dirty="0">
                <a:effectLst/>
              </a:rPr>
              <a:t>The SVM algorithm is a powerful tool in machine learning that is used for classification tasks. At its core, the algorithm works by finding the hyperplane that best separates two classes of data points. This hyperplane is chosen to maximize the margin between the two classes, which helps to improve the algorithm's ability to generalize to new data. In addition to finding the hyperplane, the SVM algorithm also uses kernel functions to transform the input data into a higher-dimensional space where it is easier to separate the classes.</a:t>
            </a:r>
            <a:endParaRPr lang="en-US" b="1" i="1" dirty="0"/>
          </a:p>
          <a:p>
            <a:r>
              <a:rPr lang="en-US" b="1" i="1" dirty="0">
                <a:effectLst/>
              </a:rPr>
              <a:t>One of the key components of the SVM algorithm is the choice of kernel function. There are many different types of kernel functions available, each with its own strengths and weaknesses. Some common kernel functions include linear, polynomial, and radial basis function (RBF) kernels. The choice of kernel function can have a significant impact on the performance of the algorithm, so it is important to choose the right one for the task at hand.</a:t>
            </a:r>
            <a:endParaRPr lang="en-US" b="1" i="1" dirty="0"/>
          </a:p>
          <a:p>
            <a:endParaRPr lang="en-IN" dirty="0"/>
          </a:p>
        </p:txBody>
      </p:sp>
    </p:spTree>
    <p:extLst>
      <p:ext uri="{BB962C8B-B14F-4D97-AF65-F5344CB8AC3E}">
        <p14:creationId xmlns:p14="http://schemas.microsoft.com/office/powerpoint/2010/main" val="4129094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CAAD02-8C62-C1BD-68E6-09A70A6A0063}"/>
              </a:ext>
            </a:extLst>
          </p:cNvPr>
          <p:cNvSpPr txBox="1"/>
          <p:nvPr/>
        </p:nvSpPr>
        <p:spPr>
          <a:xfrm>
            <a:off x="1039529" y="1263315"/>
            <a:ext cx="3883793" cy="1079206"/>
          </a:xfrm>
          <a:prstGeom prst="rect">
            <a:avLst/>
          </a:prstGeom>
          <a:noFill/>
        </p:spPr>
        <p:txBody>
          <a:bodyPr wrap="square" rtlCol="0">
            <a:spAutoFit/>
          </a:bodyPr>
          <a:lstStyle/>
          <a:p>
            <a:r>
              <a:rPr lang="en-IN" sz="1800" b="1" dirty="0"/>
              <a:t>NAME : N . Lakshmi Sri</a:t>
            </a:r>
          </a:p>
          <a:p>
            <a:r>
              <a:rPr lang="en-IN" sz="1800" b="1" dirty="0"/>
              <a:t>Hall ticket NO.: 2203A52230</a:t>
            </a:r>
          </a:p>
          <a:p>
            <a:r>
              <a:rPr lang="en-IN" sz="1800" b="1" dirty="0"/>
              <a:t>Section: CSE-AA</a:t>
            </a:r>
          </a:p>
          <a:p>
            <a:endParaRPr lang="en-IN" sz="1013" dirty="0"/>
          </a:p>
        </p:txBody>
      </p:sp>
      <p:sp>
        <p:nvSpPr>
          <p:cNvPr id="5" name="TextBox 4">
            <a:extLst>
              <a:ext uri="{FF2B5EF4-FFF2-40B4-BE49-F238E27FC236}">
                <a16:creationId xmlns:a16="http://schemas.microsoft.com/office/drawing/2014/main" id="{CDC4F1C5-A6FD-6205-756F-73A37AAB57FA}"/>
              </a:ext>
            </a:extLst>
          </p:cNvPr>
          <p:cNvSpPr txBox="1"/>
          <p:nvPr/>
        </p:nvSpPr>
        <p:spPr>
          <a:xfrm>
            <a:off x="5219299" y="3219651"/>
            <a:ext cx="3046396" cy="1061829"/>
          </a:xfrm>
          <a:prstGeom prst="rect">
            <a:avLst/>
          </a:prstGeom>
          <a:noFill/>
        </p:spPr>
        <p:txBody>
          <a:bodyPr wrap="square" rtlCol="0">
            <a:spAutoFit/>
          </a:bodyPr>
          <a:lstStyle/>
          <a:p>
            <a:r>
              <a:rPr lang="en-IN" sz="1800" b="1" dirty="0"/>
              <a:t>Trainer</a:t>
            </a:r>
            <a:r>
              <a:rPr lang="en-IN" sz="1500" b="1" dirty="0"/>
              <a:t>:</a:t>
            </a:r>
          </a:p>
          <a:p>
            <a:r>
              <a:rPr lang="en-IN" sz="1500" b="1" dirty="0"/>
              <a:t>D . Ramesh</a:t>
            </a:r>
          </a:p>
          <a:p>
            <a:r>
              <a:rPr lang="en-IN" sz="1500" b="1" dirty="0"/>
              <a:t>Asst. professor</a:t>
            </a:r>
          </a:p>
          <a:p>
            <a:r>
              <a:rPr lang="en-IN" sz="1500" b="1" dirty="0"/>
              <a:t>CSE(AI&amp;ML)</a:t>
            </a:r>
          </a:p>
        </p:txBody>
      </p:sp>
    </p:spTree>
    <p:extLst>
      <p:ext uri="{BB962C8B-B14F-4D97-AF65-F5344CB8AC3E}">
        <p14:creationId xmlns:p14="http://schemas.microsoft.com/office/powerpoint/2010/main" val="2522283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71E24-65DB-576C-BC7D-15F75817BED5}"/>
              </a:ext>
            </a:extLst>
          </p:cNvPr>
          <p:cNvSpPr>
            <a:spLocks noGrp="1"/>
          </p:cNvSpPr>
          <p:nvPr>
            <p:ph idx="1"/>
          </p:nvPr>
        </p:nvSpPr>
        <p:spPr>
          <a:xfrm>
            <a:off x="391887" y="1294624"/>
            <a:ext cx="5612363" cy="3449993"/>
          </a:xfrm>
        </p:spPr>
        <p:txBody>
          <a:bodyPr>
            <a:normAutofit fontScale="25000" lnSpcReduction="20000"/>
          </a:bodyPr>
          <a:lstStyle/>
          <a:p>
            <a:pPr marL="0" indent="0">
              <a:buNone/>
            </a:pPr>
            <a:r>
              <a:rPr lang="en-US" sz="4200" b="1" i="1" dirty="0"/>
              <a:t>.</a:t>
            </a:r>
          </a:p>
          <a:p>
            <a:r>
              <a:rPr lang="en-US" sz="4200" b="1" i="1" dirty="0"/>
              <a:t>Here are the key concepts and components of SVM:</a:t>
            </a:r>
          </a:p>
          <a:p>
            <a:pPr>
              <a:buFont typeface="+mj-lt"/>
              <a:buAutoNum type="arabicPeriod"/>
            </a:pPr>
            <a:r>
              <a:rPr lang="en-US" sz="4200" b="1" i="1" dirty="0"/>
              <a:t>Support Vectors: In SVM, support vectors are the data points that are closest to the decision boundary (hyperplane) and have a direct influence on its position. These points are critical in determining the margin and the overall performance of the classifier.</a:t>
            </a:r>
          </a:p>
          <a:p>
            <a:pPr>
              <a:buFont typeface="+mj-lt"/>
              <a:buAutoNum type="arabicPeriod"/>
            </a:pPr>
            <a:r>
              <a:rPr lang="en-US" sz="4200" b="1" i="1" dirty="0"/>
              <a:t>Hyperplane: SVM's primary objective is to find the optimal hyperplane that best separates the data into two classes. For a two-dimensional feature space, this hyperplane is simply a line. In higher-dimensional spaces, it becomes a hyperplane.</a:t>
            </a:r>
          </a:p>
          <a:p>
            <a:pPr>
              <a:buFont typeface="+mj-lt"/>
              <a:buAutoNum type="arabicPeriod"/>
            </a:pPr>
            <a:r>
              <a:rPr lang="en-US" sz="4200" b="1" i="1" dirty="0"/>
              <a:t>Margin: The margin is the distance between the hyperplane and the nearest support vectors. SVM aims to maximize this margin because a larger margin generally implies better generalization to unseen data and reduced overfitting.</a:t>
            </a:r>
          </a:p>
          <a:p>
            <a:pPr>
              <a:buFont typeface="+mj-lt"/>
              <a:buAutoNum type="arabicPeriod"/>
            </a:pPr>
            <a:r>
              <a:rPr lang="en-US" sz="4200" b="1" i="1" dirty="0"/>
              <a:t>Kernel Trick: SVMs can handle non-linear data by transforming the original feature space into a higher-dimensional space using a kernel function. This transformation allows SVM to find a linear hyperplane in the new space, effectively capturing non-linear relationships in the original data.</a:t>
            </a:r>
          </a:p>
          <a:p>
            <a:pPr>
              <a:buFont typeface="+mj-lt"/>
              <a:buAutoNum type="arabicPeriod"/>
            </a:pPr>
            <a:r>
              <a:rPr lang="en-US" sz="4200" b="1" i="1" dirty="0"/>
              <a:t>C Parameter: The C parameter (also known as regularization parameter) controls the trade-off between maximizing the margin and minimizing classification errors. Smaller values of C result in a larger margin but may allow some misclassification, while larger values of C aim to classify all training data correctly but might lead to a smaller margin.</a:t>
            </a:r>
          </a:p>
          <a:p>
            <a:endParaRPr lang="en-IN" dirty="0"/>
          </a:p>
        </p:txBody>
      </p:sp>
      <p:pic>
        <p:nvPicPr>
          <p:cNvPr id="5" name="Picture 4">
            <a:extLst>
              <a:ext uri="{FF2B5EF4-FFF2-40B4-BE49-F238E27FC236}">
                <a16:creationId xmlns:a16="http://schemas.microsoft.com/office/drawing/2014/main" id="{2A4AF3F6-6D6D-D3C7-13E0-9961A710F3AE}"/>
              </a:ext>
            </a:extLst>
          </p:cNvPr>
          <p:cNvPicPr>
            <a:picLocks noChangeAspect="1"/>
          </p:cNvPicPr>
          <p:nvPr/>
        </p:nvPicPr>
        <p:blipFill>
          <a:blip r:embed="rId2"/>
          <a:stretch>
            <a:fillRect/>
          </a:stretch>
        </p:blipFill>
        <p:spPr>
          <a:xfrm>
            <a:off x="5932134" y="1660358"/>
            <a:ext cx="3171758" cy="2547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2175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gtEl>
                                        <p:attrNameLst>
                                          <p:attrName>style.color</p:attrName>
                                        </p:attrNameLst>
                                      </p:cBhvr>
                                      <p:to>
                                        <a:srgbClr val="FFFF00"/>
                                      </p:to>
                                    </p:animClr>
                                  </p:childTnLst>
                                </p:cTn>
                              </p:par>
                            </p:childTnLst>
                          </p:cTn>
                        </p:par>
                      </p:childTnLst>
                    </p:cTn>
                  </p:par>
                  <p:par>
                    <p:cTn id="7" fill="hold">
                      <p:stCondLst>
                        <p:cond delay="indefinite"/>
                      </p:stCondLst>
                      <p:childTnLst>
                        <p:par>
                          <p:cTn id="8" fill="hold">
                            <p:stCondLst>
                              <p:cond delay="0"/>
                            </p:stCondLst>
                            <p:childTnLst>
                              <p:par>
                                <p:cTn id="9" presetID="27" presetClass="emph" presetSubtype="0" fill="remove" nodeType="clickEffect">
                                  <p:stCondLst>
                                    <p:cond delay="0"/>
                                  </p:stCondLst>
                                  <p:childTnLst>
                                    <p:animClr clrSpc="rgb" dir="cw">
                                      <p:cBhvr override="childStyle">
                                        <p:cTn id="10" dur="250" autoRev="1" fill="remove"/>
                                        <p:tgtEl>
                                          <p:spTgt spid="5"/>
                                        </p:tgtEl>
                                        <p:attrNameLst>
                                          <p:attrName>style.color</p:attrName>
                                        </p:attrNameLst>
                                      </p:cBhvr>
                                      <p:to>
                                        <a:srgbClr val="FFFFFF"/>
                                      </p:to>
                                    </p:animClr>
                                    <p:animClr clrSpc="rgb" dir="cw">
                                      <p:cBhvr>
                                        <p:cTn id="11" dur="250" autoRev="1" fill="remove"/>
                                        <p:tgtEl>
                                          <p:spTgt spid="5"/>
                                        </p:tgtEl>
                                        <p:attrNameLst>
                                          <p:attrName>fillcolor</p:attrName>
                                        </p:attrNameLst>
                                      </p:cBhvr>
                                      <p:to>
                                        <a:srgbClr val="FFFFFF"/>
                                      </p:to>
                                    </p:animClr>
                                    <p:set>
                                      <p:cBhvr>
                                        <p:cTn id="12" dur="250" autoRev="1" fill="remove"/>
                                        <p:tgtEl>
                                          <p:spTgt spid="5"/>
                                        </p:tgtEl>
                                        <p:attrNameLst>
                                          <p:attrName>fill.type</p:attrName>
                                        </p:attrNameLst>
                                      </p:cBhvr>
                                      <p:to>
                                        <p:strVal val="solid"/>
                                      </p:to>
                                    </p:set>
                                    <p:set>
                                      <p:cBhvr>
                                        <p:cTn id="13"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ABA4F9-A61D-BD53-03F9-7FFE1AF949B7}"/>
              </a:ext>
            </a:extLst>
          </p:cNvPr>
          <p:cNvSpPr>
            <a:spLocks noGrp="1"/>
          </p:cNvSpPr>
          <p:nvPr>
            <p:ph idx="1"/>
          </p:nvPr>
        </p:nvSpPr>
        <p:spPr>
          <a:xfrm>
            <a:off x="514350" y="1645921"/>
            <a:ext cx="4314242" cy="2468880"/>
          </a:xfrm>
        </p:spPr>
        <p:txBody>
          <a:bodyPr>
            <a:normAutofit fontScale="92500" lnSpcReduction="20000"/>
          </a:bodyPr>
          <a:lstStyle/>
          <a:p>
            <a:pPr>
              <a:buSzPts val="1400"/>
            </a:pPr>
            <a:r>
              <a:rPr lang="en-US" sz="1350" b="1" i="1" dirty="0">
                <a:solidFill>
                  <a:srgbClr val="FFFFFF"/>
                </a:solidFill>
                <a:latin typeface="Century Gothic" panose="020B0502020202020204" pitchFamily="34" charset="0"/>
              </a:rPr>
              <a:t>Here's a simplified example of how SVM works:</a:t>
            </a:r>
            <a:endParaRPr lang="en-IN" sz="1350" dirty="0"/>
          </a:p>
          <a:p>
            <a:r>
              <a:rPr lang="en-US" sz="1350" b="1" i="1" dirty="0">
                <a:solidFill>
                  <a:srgbClr val="FFFFFF"/>
                </a:solidFill>
                <a:latin typeface="Century Gothic" panose="020B0502020202020204" pitchFamily="34" charset="0"/>
              </a:rPr>
              <a:t>Given a dataset with two classes, SVM tries to find the hyperplane that best separates the data points of these classes.</a:t>
            </a:r>
            <a:endParaRPr lang="en-IN" dirty="0">
              <a:effectLst/>
            </a:endParaRPr>
          </a:p>
          <a:p>
            <a:r>
              <a:rPr lang="en-US" sz="1350" b="1" i="1" dirty="0">
                <a:solidFill>
                  <a:srgbClr val="FFFFFF"/>
                </a:solidFill>
                <a:latin typeface="Century Gothic" panose="020B0502020202020204" pitchFamily="34" charset="0"/>
              </a:rPr>
              <a:t>It identifies the support vectors, which are the closest data points to the hyperplane.</a:t>
            </a:r>
            <a:endParaRPr lang="en-IN" dirty="0">
              <a:effectLst/>
            </a:endParaRPr>
          </a:p>
          <a:p>
            <a:r>
              <a:rPr lang="en-US" sz="1350" b="1" i="1" dirty="0">
                <a:solidFill>
                  <a:srgbClr val="FFFFFF"/>
                </a:solidFill>
                <a:latin typeface="Century Gothic" panose="020B0502020202020204" pitchFamily="34" charset="0"/>
              </a:rPr>
              <a:t>By maximizing the margin, SVM finds the optimal hyperplane position.</a:t>
            </a:r>
            <a:endParaRPr lang="en-IN" dirty="0">
              <a:effectLst/>
            </a:endParaRPr>
          </a:p>
          <a:p>
            <a:r>
              <a:rPr lang="en-US" sz="1350" b="1" i="1" dirty="0">
                <a:solidFill>
                  <a:srgbClr val="FFFFFF"/>
                </a:solidFill>
                <a:latin typeface="Century Gothic" panose="020B0502020202020204" pitchFamily="34" charset="0"/>
              </a:rPr>
              <a:t>For non-linear data, a kernel function can be used to transform the data into a higher-dimensional space, where a linear hyperplane can be found.</a:t>
            </a:r>
            <a:endParaRPr lang="en-IN" dirty="0">
              <a:effectLst/>
            </a:endParaRPr>
          </a:p>
          <a:p>
            <a:r>
              <a:rPr lang="en-US" sz="1350" b="1" i="1" dirty="0">
                <a:solidFill>
                  <a:srgbClr val="FFFFFF"/>
                </a:solidFill>
                <a:latin typeface="Century Gothic" panose="020B0502020202020204" pitchFamily="34" charset="0"/>
              </a:rPr>
              <a:t>When new data points need to be classified, they are placed in the feature space and classified based on which side of the hyperplane they fall.</a:t>
            </a:r>
            <a:endParaRPr lang="en-IN" dirty="0">
              <a:effectLst/>
            </a:endParaRPr>
          </a:p>
          <a:p>
            <a:endParaRPr lang="en-IN" dirty="0"/>
          </a:p>
        </p:txBody>
      </p:sp>
      <p:pic>
        <p:nvPicPr>
          <p:cNvPr id="5" name="Picture 4">
            <a:extLst>
              <a:ext uri="{FF2B5EF4-FFF2-40B4-BE49-F238E27FC236}">
                <a16:creationId xmlns:a16="http://schemas.microsoft.com/office/drawing/2014/main" id="{5F4ABD93-0FD0-0094-27D9-00FA7BAA44A9}"/>
              </a:ext>
            </a:extLst>
          </p:cNvPr>
          <p:cNvPicPr>
            <a:picLocks noChangeAspect="1"/>
          </p:cNvPicPr>
          <p:nvPr/>
        </p:nvPicPr>
        <p:blipFill>
          <a:blip r:embed="rId2"/>
          <a:stretch>
            <a:fillRect/>
          </a:stretch>
        </p:blipFill>
        <p:spPr>
          <a:xfrm>
            <a:off x="5955264" y="1645921"/>
            <a:ext cx="2674387" cy="2272937"/>
          </a:xfrm>
          <a:prstGeom prst="rect">
            <a:avLst/>
          </a:prstGeom>
        </p:spPr>
      </p:pic>
    </p:spTree>
    <p:extLst>
      <p:ext uri="{BB962C8B-B14F-4D97-AF65-F5344CB8AC3E}">
        <p14:creationId xmlns:p14="http://schemas.microsoft.com/office/powerpoint/2010/main" val="2093883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3">
                                            <p:txEl>
                                              <p:pRg st="1" end="1"/>
                                            </p:txEl>
                                          </p:spTgt>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500" fill="hold"/>
                                        <p:tgtEl>
                                          <p:spTgt spid="3">
                                            <p:txEl>
                                              <p:pRg st="2" end="2"/>
                                            </p:txEl>
                                          </p:spTgt>
                                        </p:tgtEl>
                                        <p:attrNameLst>
                                          <p:attrName>style.textDecorationUnderline</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8" presetClass="emph" presetSubtype="0" fill="hold" grpId="0" nodeType="clickEffect">
                                  <p:stCondLst>
                                    <p:cond delay="0"/>
                                  </p:stCondLst>
                                  <p:iterate type="lt">
                                    <p:tmPct val="4000"/>
                                  </p:iterate>
                                  <p:childTnLst>
                                    <p:set>
                                      <p:cBhvr override="childStyle">
                                        <p:cTn id="18" dur="500" fill="hold"/>
                                        <p:tgtEl>
                                          <p:spTgt spid="3">
                                            <p:txEl>
                                              <p:pRg st="3" end="3"/>
                                            </p:txEl>
                                          </p:spTgt>
                                        </p:tgtEl>
                                        <p:attrNameLst>
                                          <p:attrName>style.textDecorationUnderline</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8" presetClass="emph" presetSubtype="0" fill="hold" grpId="0" nodeType="clickEffect">
                                  <p:stCondLst>
                                    <p:cond delay="0"/>
                                  </p:stCondLst>
                                  <p:iterate type="lt">
                                    <p:tmPct val="4000"/>
                                  </p:iterate>
                                  <p:childTnLst>
                                    <p:set>
                                      <p:cBhvr override="childStyle">
                                        <p:cTn id="22" dur="500" fill="hold"/>
                                        <p:tgtEl>
                                          <p:spTgt spid="3">
                                            <p:txEl>
                                              <p:pRg st="4" end="4"/>
                                            </p:txEl>
                                          </p:spTgt>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grpId="0" nodeType="clickEffect">
                                  <p:stCondLst>
                                    <p:cond delay="0"/>
                                  </p:stCondLst>
                                  <p:iterate type="lt">
                                    <p:tmPct val="4000"/>
                                  </p:iterate>
                                  <p:childTnLst>
                                    <p:set>
                                      <p:cBhvr override="childStyle">
                                        <p:cTn id="26" dur="500" fill="hold"/>
                                        <p:tgtEl>
                                          <p:spTgt spid="3">
                                            <p:txEl>
                                              <p:pRg st="5" end="5"/>
                                            </p:txEl>
                                          </p:spTgt>
                                        </p:tgtEl>
                                        <p:attrNameLst>
                                          <p:attrName>style.textDecorationUnderline</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E4FB5-31E8-6A57-7972-1F29D3D90C93}"/>
              </a:ext>
            </a:extLst>
          </p:cNvPr>
          <p:cNvSpPr>
            <a:spLocks noGrp="1"/>
          </p:cNvSpPr>
          <p:nvPr>
            <p:ph type="title"/>
          </p:nvPr>
        </p:nvSpPr>
        <p:spPr/>
        <p:txBody>
          <a:bodyPr/>
          <a:lstStyle/>
          <a:p>
            <a:r>
              <a:rPr lang="en-US" b="1" i="1" dirty="0"/>
              <a:t>Perceptron learning algorithm</a:t>
            </a:r>
            <a:endParaRPr lang="en-IN" b="1" i="1" dirty="0"/>
          </a:p>
        </p:txBody>
      </p:sp>
      <p:sp>
        <p:nvSpPr>
          <p:cNvPr id="3" name="Content Placeholder 2">
            <a:extLst>
              <a:ext uri="{FF2B5EF4-FFF2-40B4-BE49-F238E27FC236}">
                <a16:creationId xmlns:a16="http://schemas.microsoft.com/office/drawing/2014/main" id="{C65D3C4D-4BBB-19FD-0082-B63284E052E2}"/>
              </a:ext>
            </a:extLst>
          </p:cNvPr>
          <p:cNvSpPr>
            <a:spLocks noGrp="1"/>
          </p:cNvSpPr>
          <p:nvPr>
            <p:ph idx="1"/>
          </p:nvPr>
        </p:nvSpPr>
        <p:spPr>
          <a:xfrm>
            <a:off x="661307" y="2366711"/>
            <a:ext cx="8115300" cy="1433182"/>
          </a:xfrm>
        </p:spPr>
        <p:txBody>
          <a:bodyPr>
            <a:normAutofit lnSpcReduction="10000"/>
          </a:bodyPr>
          <a:lstStyle/>
          <a:p>
            <a:r>
              <a:rPr lang="en-US" b="1" i="1" dirty="0"/>
              <a:t>The Perceptron learning algorithm is one of the simplest supervised learning algorithms used for binary classification tasks. It's a type of artificial neural network and was developed by Frank Rosenblatt in the late 1950s. The Perceptron is a building block for more complex neural networks and served as an early inspiration for the development of modern neural network architectures.</a:t>
            </a:r>
            <a:endParaRPr lang="en-IN" b="1" i="1" dirty="0"/>
          </a:p>
        </p:txBody>
      </p:sp>
    </p:spTree>
    <p:extLst>
      <p:ext uri="{BB962C8B-B14F-4D97-AF65-F5344CB8AC3E}">
        <p14:creationId xmlns:p14="http://schemas.microsoft.com/office/powerpoint/2010/main" val="24939886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5B7E68D-521B-752C-2BB2-00D507A95E2F}"/>
              </a:ext>
            </a:extLst>
          </p:cNvPr>
          <p:cNvSpPr>
            <a:spLocks noGrp="1" noChangeArrowheads="1"/>
          </p:cNvSpPr>
          <p:nvPr>
            <p:ph idx="1"/>
          </p:nvPr>
        </p:nvSpPr>
        <p:spPr bwMode="auto">
          <a:xfrm>
            <a:off x="3687925" y="1045960"/>
            <a:ext cx="5262466" cy="352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p>
            <a:pPr marL="0" indent="0" eaLnBrk="0" fontAlgn="base" hangingPunct="0">
              <a:lnSpc>
                <a:spcPct val="100000"/>
              </a:lnSpc>
              <a:spcBef>
                <a:spcPct val="0"/>
              </a:spcBef>
              <a:spcAft>
                <a:spcPct val="0"/>
              </a:spcAft>
              <a:buFontTx/>
              <a:buChar char="•"/>
            </a:pPr>
            <a:r>
              <a:rPr lang="en-US" altLang="en-US" sz="1350" b="1" dirty="0">
                <a:latin typeface="Arial" panose="020B0604020202020204" pitchFamily="34" charset="0"/>
              </a:rPr>
              <a:t>Perceptron Model:</a:t>
            </a:r>
            <a:r>
              <a:rPr lang="en-US" altLang="en-US" sz="1350" dirty="0">
                <a:latin typeface="Arial" panose="020B0604020202020204" pitchFamily="34" charset="0"/>
              </a:rPr>
              <a:t> The Perceptron is a single-layer neural network with a simple architecture. It takes a set of input features (x) and assigns weights (w) to each feature. It calculates the weighted sum of inputs and applies an activation function (typically a step function) to produce an output, which is either 0 or 1 (binary classification).</a:t>
            </a:r>
          </a:p>
          <a:p>
            <a:pPr marL="0" indent="0" eaLnBrk="0" fontAlgn="base" hangingPunct="0">
              <a:lnSpc>
                <a:spcPct val="100000"/>
              </a:lnSpc>
              <a:spcBef>
                <a:spcPct val="0"/>
              </a:spcBef>
              <a:spcAft>
                <a:spcPct val="0"/>
              </a:spcAft>
              <a:buFontTx/>
              <a:buChar char="•"/>
            </a:pPr>
            <a:r>
              <a:rPr lang="en-US" altLang="en-US" sz="1350" b="1" dirty="0">
                <a:latin typeface="Arial" panose="020B0604020202020204" pitchFamily="34" charset="0"/>
              </a:rPr>
              <a:t>Initialization:</a:t>
            </a:r>
            <a:r>
              <a:rPr lang="en-US" altLang="en-US" sz="1350" dirty="0">
                <a:latin typeface="Arial" panose="020B0604020202020204" pitchFamily="34" charset="0"/>
              </a:rPr>
              <a:t> Initially, the weights are assigned random values or set to zero.</a:t>
            </a:r>
          </a:p>
          <a:p>
            <a:pPr marL="0" indent="0" eaLnBrk="0" fontAlgn="base" hangingPunct="0">
              <a:lnSpc>
                <a:spcPct val="100000"/>
              </a:lnSpc>
              <a:spcBef>
                <a:spcPct val="0"/>
              </a:spcBef>
              <a:spcAft>
                <a:spcPct val="0"/>
              </a:spcAft>
              <a:buFontTx/>
              <a:buChar char="•"/>
            </a:pPr>
            <a:r>
              <a:rPr lang="en-US" altLang="en-US" sz="1350" b="1" dirty="0">
                <a:latin typeface="Arial" panose="020B0604020202020204" pitchFamily="34" charset="0"/>
              </a:rPr>
              <a:t>Training Data:</a:t>
            </a:r>
            <a:r>
              <a:rPr lang="en-US" altLang="en-US" sz="1350" dirty="0">
                <a:latin typeface="Arial" panose="020B0604020202020204" pitchFamily="34" charset="0"/>
              </a:rPr>
              <a:t> The Perceptron is trained using labeled training data, where each data point is associated with a known class label (either 0 or 1).</a:t>
            </a:r>
          </a:p>
          <a:p>
            <a:r>
              <a:rPr lang="en-US" sz="1050" b="1" dirty="0"/>
              <a:t>Training Algorithm:</a:t>
            </a:r>
            <a:endParaRPr lang="en-US" sz="1050" dirty="0"/>
          </a:p>
          <a:p>
            <a:pPr>
              <a:buFont typeface="Arial" panose="020B0604020202020204" pitchFamily="34" charset="0"/>
              <a:buChar char="•"/>
            </a:pPr>
            <a:r>
              <a:rPr lang="en-US" sz="1050" dirty="0"/>
              <a:t>For each training example (x), the Perceptron computes the weighted sum of inputs:</a:t>
            </a:r>
          </a:p>
          <a:p>
            <a:pPr marL="0" indent="0" eaLnBrk="0" fontAlgn="base" hangingPunct="0">
              <a:lnSpc>
                <a:spcPct val="100000"/>
              </a:lnSpc>
              <a:spcBef>
                <a:spcPct val="0"/>
              </a:spcBef>
              <a:spcAft>
                <a:spcPct val="0"/>
              </a:spcAft>
              <a:buFontTx/>
              <a:buChar char="•"/>
            </a:pPr>
            <a:r>
              <a:rPr lang="pl-PL" altLang="en-US" sz="1350" dirty="0">
                <a:latin typeface="Arial" panose="020B0604020202020204" pitchFamily="34" charset="0"/>
              </a:rPr>
              <a:t>weighted_sum = w1 * x1 + w2 * x2 + ... + wn * xn</a:t>
            </a:r>
            <a:endParaRPr lang="en-IN" altLang="en-US" sz="1350" dirty="0">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sz="1050" dirty="0"/>
              <a:t>The output (y) is then determined using an activation function (step function):if </a:t>
            </a:r>
            <a:r>
              <a:rPr lang="en-US" sz="1050" dirty="0" err="1"/>
              <a:t>weighted_sum</a:t>
            </a:r>
            <a:r>
              <a:rPr lang="en-US" sz="1050" dirty="0"/>
              <a:t> &gt;= 0:    y = 1else:    y = 0</a:t>
            </a:r>
            <a:endParaRPr lang="en-US" altLang="en-US" sz="1350" dirty="0">
              <a:latin typeface="Arial" panose="020B0604020202020204" pitchFamily="34" charset="0"/>
            </a:endParaRPr>
          </a:p>
        </p:txBody>
      </p:sp>
      <p:pic>
        <p:nvPicPr>
          <p:cNvPr id="8" name="Picture 7">
            <a:extLst>
              <a:ext uri="{FF2B5EF4-FFF2-40B4-BE49-F238E27FC236}">
                <a16:creationId xmlns:a16="http://schemas.microsoft.com/office/drawing/2014/main" id="{FEDCD63D-70A2-5536-7924-EDC7DD4D3F8F}"/>
              </a:ext>
            </a:extLst>
          </p:cNvPr>
          <p:cNvPicPr>
            <a:picLocks noChangeAspect="1"/>
          </p:cNvPicPr>
          <p:nvPr/>
        </p:nvPicPr>
        <p:blipFill>
          <a:blip r:embed="rId2"/>
          <a:stretch>
            <a:fillRect/>
          </a:stretch>
        </p:blipFill>
        <p:spPr>
          <a:xfrm>
            <a:off x="905361" y="2085392"/>
            <a:ext cx="2502645" cy="1821948"/>
          </a:xfrm>
          <a:prstGeom prst="rect">
            <a:avLst/>
          </a:prstGeom>
        </p:spPr>
      </p:pic>
    </p:spTree>
    <p:extLst>
      <p:ext uri="{BB962C8B-B14F-4D97-AF65-F5344CB8AC3E}">
        <p14:creationId xmlns:p14="http://schemas.microsoft.com/office/powerpoint/2010/main" val="11410334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xEl>
                                              <p:pRg st="0" end="0"/>
                                            </p:txEl>
                                          </p:spTgt>
                                        </p:tgtEl>
                                        <p:attrNameLst>
                                          <p:attrName>ppt_x</p:attrName>
                                          <p:attrName>ppt_y</p:attrName>
                                        </p:attrNameLst>
                                      </p:cBhvr>
                                    </p:animMotion>
                                    <p:animRot by="1500000">
                                      <p:cBhvr>
                                        <p:cTn id="7" dur="125" fill="hold">
                                          <p:stCondLst>
                                            <p:cond delay="0"/>
                                          </p:stCondLst>
                                        </p:cTn>
                                        <p:tgtEl>
                                          <p:spTgt spid="5">
                                            <p:txEl>
                                              <p:pRg st="0" end="0"/>
                                            </p:txEl>
                                          </p:spTgt>
                                        </p:tgtEl>
                                        <p:attrNameLst>
                                          <p:attrName>r</p:attrName>
                                        </p:attrNameLst>
                                      </p:cBhvr>
                                    </p:animRot>
                                    <p:animRot by="-1500000">
                                      <p:cBhvr>
                                        <p:cTn id="8" dur="125" fill="hold">
                                          <p:stCondLst>
                                            <p:cond delay="125"/>
                                          </p:stCondLst>
                                        </p:cTn>
                                        <p:tgtEl>
                                          <p:spTgt spid="5">
                                            <p:txEl>
                                              <p:pRg st="0" end="0"/>
                                            </p:txEl>
                                          </p:spTgt>
                                        </p:tgtEl>
                                        <p:attrNameLst>
                                          <p:attrName>r</p:attrName>
                                        </p:attrNameLst>
                                      </p:cBhvr>
                                    </p:animRot>
                                    <p:animRot by="-1500000">
                                      <p:cBhvr>
                                        <p:cTn id="9" dur="125" fill="hold">
                                          <p:stCondLst>
                                            <p:cond delay="250"/>
                                          </p:stCondLst>
                                        </p:cTn>
                                        <p:tgtEl>
                                          <p:spTgt spid="5">
                                            <p:txEl>
                                              <p:pRg st="0" end="0"/>
                                            </p:txEl>
                                          </p:spTgt>
                                        </p:tgtEl>
                                        <p:attrNameLst>
                                          <p:attrName>r</p:attrName>
                                        </p:attrNameLst>
                                      </p:cBhvr>
                                    </p:animRot>
                                    <p:animRot by="1500000">
                                      <p:cBhvr>
                                        <p:cTn id="10" dur="125" fill="hold">
                                          <p:stCondLst>
                                            <p:cond delay="375"/>
                                          </p:stCondLst>
                                        </p:cTn>
                                        <p:tgtEl>
                                          <p:spTgt spid="5">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grpId="0" nodeType="click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5">
                                            <p:txEl>
                                              <p:pRg st="1" end="1"/>
                                            </p:txEl>
                                          </p:spTgt>
                                        </p:tgtEl>
                                        <p:attrNameLst>
                                          <p:attrName>ppt_x</p:attrName>
                                          <p:attrName>ppt_y</p:attrName>
                                        </p:attrNameLst>
                                      </p:cBhvr>
                                    </p:animMotion>
                                    <p:animRot by="1500000">
                                      <p:cBhvr>
                                        <p:cTn id="15" dur="125" fill="hold">
                                          <p:stCondLst>
                                            <p:cond delay="0"/>
                                          </p:stCondLst>
                                        </p:cTn>
                                        <p:tgtEl>
                                          <p:spTgt spid="5">
                                            <p:txEl>
                                              <p:pRg st="1" end="1"/>
                                            </p:txEl>
                                          </p:spTgt>
                                        </p:tgtEl>
                                        <p:attrNameLst>
                                          <p:attrName>r</p:attrName>
                                        </p:attrNameLst>
                                      </p:cBhvr>
                                    </p:animRot>
                                    <p:animRot by="-1500000">
                                      <p:cBhvr>
                                        <p:cTn id="16" dur="125" fill="hold">
                                          <p:stCondLst>
                                            <p:cond delay="125"/>
                                          </p:stCondLst>
                                        </p:cTn>
                                        <p:tgtEl>
                                          <p:spTgt spid="5">
                                            <p:txEl>
                                              <p:pRg st="1" end="1"/>
                                            </p:txEl>
                                          </p:spTgt>
                                        </p:tgtEl>
                                        <p:attrNameLst>
                                          <p:attrName>r</p:attrName>
                                        </p:attrNameLst>
                                      </p:cBhvr>
                                    </p:animRot>
                                    <p:animRot by="-1500000">
                                      <p:cBhvr>
                                        <p:cTn id="17" dur="125" fill="hold">
                                          <p:stCondLst>
                                            <p:cond delay="250"/>
                                          </p:stCondLst>
                                        </p:cTn>
                                        <p:tgtEl>
                                          <p:spTgt spid="5">
                                            <p:txEl>
                                              <p:pRg st="1" end="1"/>
                                            </p:txEl>
                                          </p:spTgt>
                                        </p:tgtEl>
                                        <p:attrNameLst>
                                          <p:attrName>r</p:attrName>
                                        </p:attrNameLst>
                                      </p:cBhvr>
                                    </p:animRot>
                                    <p:animRot by="1500000">
                                      <p:cBhvr>
                                        <p:cTn id="18" dur="125" fill="hold">
                                          <p:stCondLst>
                                            <p:cond delay="375"/>
                                          </p:stCondLst>
                                        </p:cTn>
                                        <p:tgtEl>
                                          <p:spTgt spid="5">
                                            <p:txEl>
                                              <p:pRg st="1" end="1"/>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4" presetClass="emph" presetSubtype="0" fill="hold" grpId="0" nodeType="click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5">
                                            <p:txEl>
                                              <p:pRg st="2" end="2"/>
                                            </p:txEl>
                                          </p:spTgt>
                                        </p:tgtEl>
                                        <p:attrNameLst>
                                          <p:attrName>ppt_x</p:attrName>
                                          <p:attrName>ppt_y</p:attrName>
                                        </p:attrNameLst>
                                      </p:cBhvr>
                                    </p:animMotion>
                                    <p:animRot by="1500000">
                                      <p:cBhvr>
                                        <p:cTn id="23" dur="125" fill="hold">
                                          <p:stCondLst>
                                            <p:cond delay="0"/>
                                          </p:stCondLst>
                                        </p:cTn>
                                        <p:tgtEl>
                                          <p:spTgt spid="5">
                                            <p:txEl>
                                              <p:pRg st="2" end="2"/>
                                            </p:txEl>
                                          </p:spTgt>
                                        </p:tgtEl>
                                        <p:attrNameLst>
                                          <p:attrName>r</p:attrName>
                                        </p:attrNameLst>
                                      </p:cBhvr>
                                    </p:animRot>
                                    <p:animRot by="-1500000">
                                      <p:cBhvr>
                                        <p:cTn id="24" dur="125" fill="hold">
                                          <p:stCondLst>
                                            <p:cond delay="125"/>
                                          </p:stCondLst>
                                        </p:cTn>
                                        <p:tgtEl>
                                          <p:spTgt spid="5">
                                            <p:txEl>
                                              <p:pRg st="2" end="2"/>
                                            </p:txEl>
                                          </p:spTgt>
                                        </p:tgtEl>
                                        <p:attrNameLst>
                                          <p:attrName>r</p:attrName>
                                        </p:attrNameLst>
                                      </p:cBhvr>
                                    </p:animRot>
                                    <p:animRot by="-1500000">
                                      <p:cBhvr>
                                        <p:cTn id="25" dur="125" fill="hold">
                                          <p:stCondLst>
                                            <p:cond delay="250"/>
                                          </p:stCondLst>
                                        </p:cTn>
                                        <p:tgtEl>
                                          <p:spTgt spid="5">
                                            <p:txEl>
                                              <p:pRg st="2" end="2"/>
                                            </p:txEl>
                                          </p:spTgt>
                                        </p:tgtEl>
                                        <p:attrNameLst>
                                          <p:attrName>r</p:attrName>
                                        </p:attrNameLst>
                                      </p:cBhvr>
                                    </p:animRot>
                                    <p:animRot by="1500000">
                                      <p:cBhvr>
                                        <p:cTn id="26" dur="125" fill="hold">
                                          <p:stCondLst>
                                            <p:cond delay="375"/>
                                          </p:stCondLst>
                                        </p:cTn>
                                        <p:tgtEl>
                                          <p:spTgt spid="5">
                                            <p:txEl>
                                              <p:pRg st="2" end="2"/>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4" presetClass="emph" presetSubtype="0" fill="hold" grpId="0" nodeType="clickEffect">
                                  <p:stCondLst>
                                    <p:cond delay="0"/>
                                  </p:stCondLst>
                                  <p:iterate type="lt">
                                    <p:tmPct val="10000"/>
                                  </p:iterate>
                                  <p:childTnLst>
                                    <p:animMotion origin="layout" path="M 0.0 0.0 L 0.0 -0.07213" pathEditMode="relative" ptsTypes="">
                                      <p:cBhvr>
                                        <p:cTn id="30" dur="250" accel="50000" decel="50000" autoRev="1" fill="hold">
                                          <p:stCondLst>
                                            <p:cond delay="0"/>
                                          </p:stCondLst>
                                        </p:cTn>
                                        <p:tgtEl>
                                          <p:spTgt spid="5">
                                            <p:txEl>
                                              <p:pRg st="3" end="3"/>
                                            </p:txEl>
                                          </p:spTgt>
                                        </p:tgtEl>
                                        <p:attrNameLst>
                                          <p:attrName>ppt_x</p:attrName>
                                          <p:attrName>ppt_y</p:attrName>
                                        </p:attrNameLst>
                                      </p:cBhvr>
                                    </p:animMotion>
                                    <p:animRot by="1500000">
                                      <p:cBhvr>
                                        <p:cTn id="31" dur="125" fill="hold">
                                          <p:stCondLst>
                                            <p:cond delay="0"/>
                                          </p:stCondLst>
                                        </p:cTn>
                                        <p:tgtEl>
                                          <p:spTgt spid="5">
                                            <p:txEl>
                                              <p:pRg st="3" end="3"/>
                                            </p:txEl>
                                          </p:spTgt>
                                        </p:tgtEl>
                                        <p:attrNameLst>
                                          <p:attrName>r</p:attrName>
                                        </p:attrNameLst>
                                      </p:cBhvr>
                                    </p:animRot>
                                    <p:animRot by="-1500000">
                                      <p:cBhvr>
                                        <p:cTn id="32" dur="125" fill="hold">
                                          <p:stCondLst>
                                            <p:cond delay="125"/>
                                          </p:stCondLst>
                                        </p:cTn>
                                        <p:tgtEl>
                                          <p:spTgt spid="5">
                                            <p:txEl>
                                              <p:pRg st="3" end="3"/>
                                            </p:txEl>
                                          </p:spTgt>
                                        </p:tgtEl>
                                        <p:attrNameLst>
                                          <p:attrName>r</p:attrName>
                                        </p:attrNameLst>
                                      </p:cBhvr>
                                    </p:animRot>
                                    <p:animRot by="-1500000">
                                      <p:cBhvr>
                                        <p:cTn id="33" dur="125" fill="hold">
                                          <p:stCondLst>
                                            <p:cond delay="250"/>
                                          </p:stCondLst>
                                        </p:cTn>
                                        <p:tgtEl>
                                          <p:spTgt spid="5">
                                            <p:txEl>
                                              <p:pRg st="3" end="3"/>
                                            </p:txEl>
                                          </p:spTgt>
                                        </p:tgtEl>
                                        <p:attrNameLst>
                                          <p:attrName>r</p:attrName>
                                        </p:attrNameLst>
                                      </p:cBhvr>
                                    </p:animRot>
                                    <p:animRot by="1500000">
                                      <p:cBhvr>
                                        <p:cTn id="34" dur="125" fill="hold">
                                          <p:stCondLst>
                                            <p:cond delay="375"/>
                                          </p:stCondLst>
                                        </p:cTn>
                                        <p:tgtEl>
                                          <p:spTgt spid="5">
                                            <p:txEl>
                                              <p:pRg st="3" end="3"/>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34" presetClass="emph" presetSubtype="0" fill="hold" grpId="0" nodeType="clickEffect">
                                  <p:stCondLst>
                                    <p:cond delay="0"/>
                                  </p:stCondLst>
                                  <p:iterate type="lt">
                                    <p:tmPct val="10000"/>
                                  </p:iterate>
                                  <p:childTnLst>
                                    <p:animMotion origin="layout" path="M 0.0 0.0 L 0.0 -0.07213" pathEditMode="relative" ptsTypes="">
                                      <p:cBhvr>
                                        <p:cTn id="38" dur="250" accel="50000" decel="50000" autoRev="1" fill="hold">
                                          <p:stCondLst>
                                            <p:cond delay="0"/>
                                          </p:stCondLst>
                                        </p:cTn>
                                        <p:tgtEl>
                                          <p:spTgt spid="5">
                                            <p:txEl>
                                              <p:pRg st="4" end="4"/>
                                            </p:txEl>
                                          </p:spTgt>
                                        </p:tgtEl>
                                        <p:attrNameLst>
                                          <p:attrName>ppt_x</p:attrName>
                                          <p:attrName>ppt_y</p:attrName>
                                        </p:attrNameLst>
                                      </p:cBhvr>
                                    </p:animMotion>
                                    <p:animRot by="1500000">
                                      <p:cBhvr>
                                        <p:cTn id="39" dur="125" fill="hold">
                                          <p:stCondLst>
                                            <p:cond delay="0"/>
                                          </p:stCondLst>
                                        </p:cTn>
                                        <p:tgtEl>
                                          <p:spTgt spid="5">
                                            <p:txEl>
                                              <p:pRg st="4" end="4"/>
                                            </p:txEl>
                                          </p:spTgt>
                                        </p:tgtEl>
                                        <p:attrNameLst>
                                          <p:attrName>r</p:attrName>
                                        </p:attrNameLst>
                                      </p:cBhvr>
                                    </p:animRot>
                                    <p:animRot by="-1500000">
                                      <p:cBhvr>
                                        <p:cTn id="40" dur="125" fill="hold">
                                          <p:stCondLst>
                                            <p:cond delay="125"/>
                                          </p:stCondLst>
                                        </p:cTn>
                                        <p:tgtEl>
                                          <p:spTgt spid="5">
                                            <p:txEl>
                                              <p:pRg st="4" end="4"/>
                                            </p:txEl>
                                          </p:spTgt>
                                        </p:tgtEl>
                                        <p:attrNameLst>
                                          <p:attrName>r</p:attrName>
                                        </p:attrNameLst>
                                      </p:cBhvr>
                                    </p:animRot>
                                    <p:animRot by="-1500000">
                                      <p:cBhvr>
                                        <p:cTn id="41" dur="125" fill="hold">
                                          <p:stCondLst>
                                            <p:cond delay="250"/>
                                          </p:stCondLst>
                                        </p:cTn>
                                        <p:tgtEl>
                                          <p:spTgt spid="5">
                                            <p:txEl>
                                              <p:pRg st="4" end="4"/>
                                            </p:txEl>
                                          </p:spTgt>
                                        </p:tgtEl>
                                        <p:attrNameLst>
                                          <p:attrName>r</p:attrName>
                                        </p:attrNameLst>
                                      </p:cBhvr>
                                    </p:animRot>
                                    <p:animRot by="1500000">
                                      <p:cBhvr>
                                        <p:cTn id="42" dur="125" fill="hold">
                                          <p:stCondLst>
                                            <p:cond delay="375"/>
                                          </p:stCondLst>
                                        </p:cTn>
                                        <p:tgtEl>
                                          <p:spTgt spid="5">
                                            <p:txEl>
                                              <p:pRg st="4" end="4"/>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4" presetClass="emph" presetSubtype="0" fill="hold" grpId="0" nodeType="clickEffect">
                                  <p:stCondLst>
                                    <p:cond delay="0"/>
                                  </p:stCondLst>
                                  <p:iterate type="lt">
                                    <p:tmPct val="10000"/>
                                  </p:iterate>
                                  <p:childTnLst>
                                    <p:animMotion origin="layout" path="M 0.0 0.0 L 0.0 -0.07213" pathEditMode="relative" ptsTypes="">
                                      <p:cBhvr>
                                        <p:cTn id="46" dur="250" accel="50000" decel="50000" autoRev="1" fill="hold">
                                          <p:stCondLst>
                                            <p:cond delay="0"/>
                                          </p:stCondLst>
                                        </p:cTn>
                                        <p:tgtEl>
                                          <p:spTgt spid="5">
                                            <p:txEl>
                                              <p:pRg st="5" end="5"/>
                                            </p:txEl>
                                          </p:spTgt>
                                        </p:tgtEl>
                                        <p:attrNameLst>
                                          <p:attrName>ppt_x</p:attrName>
                                          <p:attrName>ppt_y</p:attrName>
                                        </p:attrNameLst>
                                      </p:cBhvr>
                                    </p:animMotion>
                                    <p:animRot by="1500000">
                                      <p:cBhvr>
                                        <p:cTn id="47" dur="125" fill="hold">
                                          <p:stCondLst>
                                            <p:cond delay="0"/>
                                          </p:stCondLst>
                                        </p:cTn>
                                        <p:tgtEl>
                                          <p:spTgt spid="5">
                                            <p:txEl>
                                              <p:pRg st="5" end="5"/>
                                            </p:txEl>
                                          </p:spTgt>
                                        </p:tgtEl>
                                        <p:attrNameLst>
                                          <p:attrName>r</p:attrName>
                                        </p:attrNameLst>
                                      </p:cBhvr>
                                    </p:animRot>
                                    <p:animRot by="-1500000">
                                      <p:cBhvr>
                                        <p:cTn id="48" dur="125" fill="hold">
                                          <p:stCondLst>
                                            <p:cond delay="125"/>
                                          </p:stCondLst>
                                        </p:cTn>
                                        <p:tgtEl>
                                          <p:spTgt spid="5">
                                            <p:txEl>
                                              <p:pRg st="5" end="5"/>
                                            </p:txEl>
                                          </p:spTgt>
                                        </p:tgtEl>
                                        <p:attrNameLst>
                                          <p:attrName>r</p:attrName>
                                        </p:attrNameLst>
                                      </p:cBhvr>
                                    </p:animRot>
                                    <p:animRot by="-1500000">
                                      <p:cBhvr>
                                        <p:cTn id="49" dur="125" fill="hold">
                                          <p:stCondLst>
                                            <p:cond delay="250"/>
                                          </p:stCondLst>
                                        </p:cTn>
                                        <p:tgtEl>
                                          <p:spTgt spid="5">
                                            <p:txEl>
                                              <p:pRg st="5" end="5"/>
                                            </p:txEl>
                                          </p:spTgt>
                                        </p:tgtEl>
                                        <p:attrNameLst>
                                          <p:attrName>r</p:attrName>
                                        </p:attrNameLst>
                                      </p:cBhvr>
                                    </p:animRot>
                                    <p:animRot by="1500000">
                                      <p:cBhvr>
                                        <p:cTn id="50" dur="125" fill="hold">
                                          <p:stCondLst>
                                            <p:cond delay="375"/>
                                          </p:stCondLst>
                                        </p:cTn>
                                        <p:tgtEl>
                                          <p:spTgt spid="5">
                                            <p:txEl>
                                              <p:pRg st="5" end="5"/>
                                            </p:txEl>
                                          </p:spTgt>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34" presetClass="emph" presetSubtype="0" fill="hold" grpId="0" nodeType="clickEffect">
                                  <p:stCondLst>
                                    <p:cond delay="0"/>
                                  </p:stCondLst>
                                  <p:iterate type="lt">
                                    <p:tmPct val="10000"/>
                                  </p:iterate>
                                  <p:childTnLst>
                                    <p:animMotion origin="layout" path="M 0.0 0.0 L 0.0 -0.07213" pathEditMode="relative" ptsTypes="">
                                      <p:cBhvr>
                                        <p:cTn id="54" dur="250" accel="50000" decel="50000" autoRev="1" fill="hold">
                                          <p:stCondLst>
                                            <p:cond delay="0"/>
                                          </p:stCondLst>
                                        </p:cTn>
                                        <p:tgtEl>
                                          <p:spTgt spid="5">
                                            <p:txEl>
                                              <p:pRg st="6" end="6"/>
                                            </p:txEl>
                                          </p:spTgt>
                                        </p:tgtEl>
                                        <p:attrNameLst>
                                          <p:attrName>ppt_x</p:attrName>
                                          <p:attrName>ppt_y</p:attrName>
                                        </p:attrNameLst>
                                      </p:cBhvr>
                                    </p:animMotion>
                                    <p:animRot by="1500000">
                                      <p:cBhvr>
                                        <p:cTn id="55" dur="125" fill="hold">
                                          <p:stCondLst>
                                            <p:cond delay="0"/>
                                          </p:stCondLst>
                                        </p:cTn>
                                        <p:tgtEl>
                                          <p:spTgt spid="5">
                                            <p:txEl>
                                              <p:pRg st="6" end="6"/>
                                            </p:txEl>
                                          </p:spTgt>
                                        </p:tgtEl>
                                        <p:attrNameLst>
                                          <p:attrName>r</p:attrName>
                                        </p:attrNameLst>
                                      </p:cBhvr>
                                    </p:animRot>
                                    <p:animRot by="-1500000">
                                      <p:cBhvr>
                                        <p:cTn id="56" dur="125" fill="hold">
                                          <p:stCondLst>
                                            <p:cond delay="125"/>
                                          </p:stCondLst>
                                        </p:cTn>
                                        <p:tgtEl>
                                          <p:spTgt spid="5">
                                            <p:txEl>
                                              <p:pRg st="6" end="6"/>
                                            </p:txEl>
                                          </p:spTgt>
                                        </p:tgtEl>
                                        <p:attrNameLst>
                                          <p:attrName>r</p:attrName>
                                        </p:attrNameLst>
                                      </p:cBhvr>
                                    </p:animRot>
                                    <p:animRot by="-1500000">
                                      <p:cBhvr>
                                        <p:cTn id="57" dur="125" fill="hold">
                                          <p:stCondLst>
                                            <p:cond delay="250"/>
                                          </p:stCondLst>
                                        </p:cTn>
                                        <p:tgtEl>
                                          <p:spTgt spid="5">
                                            <p:txEl>
                                              <p:pRg st="6" end="6"/>
                                            </p:txEl>
                                          </p:spTgt>
                                        </p:tgtEl>
                                        <p:attrNameLst>
                                          <p:attrName>r</p:attrName>
                                        </p:attrNameLst>
                                      </p:cBhvr>
                                    </p:animRot>
                                    <p:animRot by="1500000">
                                      <p:cBhvr>
                                        <p:cTn id="58" dur="125" fill="hold">
                                          <p:stCondLst>
                                            <p:cond delay="375"/>
                                          </p:stCondLst>
                                        </p:cTn>
                                        <p:tgtEl>
                                          <p:spTgt spid="5">
                                            <p:txEl>
                                              <p:pRg st="6" end="6"/>
                                            </p:txEl>
                                          </p:spTgt>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2000"/>
                                        <p:tgtEl>
                                          <p:spTgt spid="8"/>
                                        </p:tgtEl>
                                      </p:cBhvr>
                                    </p:animEffect>
                                    <p:anim calcmode="lin" valueType="num">
                                      <p:cBhvr>
                                        <p:cTn id="64" dur="2000" fill="hold"/>
                                        <p:tgtEl>
                                          <p:spTgt spid="8"/>
                                        </p:tgtEl>
                                        <p:attrNameLst>
                                          <p:attrName>ppt_w</p:attrName>
                                        </p:attrNameLst>
                                      </p:cBhvr>
                                      <p:tavLst>
                                        <p:tav tm="0" fmla="#ppt_w*sin(2.5*pi*$)">
                                          <p:val>
                                            <p:fltVal val="0"/>
                                          </p:val>
                                        </p:tav>
                                        <p:tav tm="100000">
                                          <p:val>
                                            <p:fltVal val="1"/>
                                          </p:val>
                                        </p:tav>
                                      </p:tavLst>
                                    </p:anim>
                                    <p:anim calcmode="lin" valueType="num">
                                      <p:cBhvr>
                                        <p:cTn id="65"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446C-02E4-9294-80BE-EDBAB1D60D0F}"/>
              </a:ext>
            </a:extLst>
          </p:cNvPr>
          <p:cNvSpPr>
            <a:spLocks noGrp="1"/>
          </p:cNvSpPr>
          <p:nvPr>
            <p:ph type="title"/>
          </p:nvPr>
        </p:nvSpPr>
        <p:spPr/>
        <p:txBody>
          <a:bodyPr/>
          <a:lstStyle/>
          <a:p>
            <a:r>
              <a:rPr lang="en-IN" b="1" i="1" dirty="0"/>
              <a:t>Logistic regression algorithm</a:t>
            </a:r>
          </a:p>
        </p:txBody>
      </p:sp>
      <p:sp>
        <p:nvSpPr>
          <p:cNvPr id="3" name="Content Placeholder 2">
            <a:extLst>
              <a:ext uri="{FF2B5EF4-FFF2-40B4-BE49-F238E27FC236}">
                <a16:creationId xmlns:a16="http://schemas.microsoft.com/office/drawing/2014/main" id="{B2437C74-65F0-0F58-B540-071892619A8F}"/>
              </a:ext>
            </a:extLst>
          </p:cNvPr>
          <p:cNvSpPr>
            <a:spLocks noGrp="1"/>
          </p:cNvSpPr>
          <p:nvPr>
            <p:ph idx="1"/>
          </p:nvPr>
        </p:nvSpPr>
        <p:spPr>
          <a:xfrm>
            <a:off x="563336" y="2296730"/>
            <a:ext cx="8115300" cy="1671113"/>
          </a:xfrm>
        </p:spPr>
        <p:txBody>
          <a:bodyPr/>
          <a:lstStyle/>
          <a:p>
            <a:r>
              <a:rPr lang="en-US" dirty="0"/>
              <a:t>Logistic regression is a widely used statistical and machine learning algorithm for binary classification problems, where the goal is to predict one of two possible outcomes (typically 0 or 1). Despite its name, logistic regression is used for classification rather than regression tasks. It's a type of generalized linear model (GLM) that models the probability that a given input belongs to a particular class.</a:t>
            </a:r>
            <a:endParaRPr lang="en-IN" dirty="0"/>
          </a:p>
        </p:txBody>
      </p:sp>
    </p:spTree>
    <p:extLst>
      <p:ext uri="{BB962C8B-B14F-4D97-AF65-F5344CB8AC3E}">
        <p14:creationId xmlns:p14="http://schemas.microsoft.com/office/powerpoint/2010/main" val="232592155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0C6C4-0FEA-AB7F-F3B4-E53531558497}"/>
              </a:ext>
            </a:extLst>
          </p:cNvPr>
          <p:cNvSpPr>
            <a:spLocks noGrp="1"/>
          </p:cNvSpPr>
          <p:nvPr>
            <p:ph idx="1"/>
          </p:nvPr>
        </p:nvSpPr>
        <p:spPr>
          <a:xfrm>
            <a:off x="4156788" y="363894"/>
            <a:ext cx="4472862" cy="2260342"/>
          </a:xfrm>
        </p:spPr>
        <p:txBody>
          <a:bodyPr/>
          <a:lstStyle/>
          <a:p>
            <a:r>
              <a:rPr lang="en-US" b="1" i="1" dirty="0"/>
              <a:t>Sigmoid Function (Logistic Function): Logistic regression uses the sigmoid function to model the relationship between the input features and the probability of the positive class (class 1). The sigmoid function, denoted as σ(z), maps any real</a:t>
            </a:r>
            <a:r>
              <a:rPr lang="pl-PL" b="1" i="1" dirty="0"/>
              <a:t>σ(z) = 1 / (1 + e^(-z))</a:t>
            </a:r>
            <a:r>
              <a:rPr lang="en-US" b="1" i="1" dirty="0"/>
              <a:t>-valued number 'z' to a value between 0 and 1:</a:t>
            </a:r>
          </a:p>
          <a:p>
            <a:pPr marL="0" indent="0">
              <a:buNone/>
            </a:pPr>
            <a:endParaRPr lang="en-IN" dirty="0"/>
          </a:p>
        </p:txBody>
      </p:sp>
      <p:sp>
        <p:nvSpPr>
          <p:cNvPr id="11" name="Rectangle 1">
            <a:extLst>
              <a:ext uri="{FF2B5EF4-FFF2-40B4-BE49-F238E27FC236}">
                <a16:creationId xmlns:a16="http://schemas.microsoft.com/office/drawing/2014/main" id="{BE2C3325-34C7-F4AF-988B-A765C46175C6}"/>
              </a:ext>
            </a:extLst>
          </p:cNvPr>
          <p:cNvSpPr>
            <a:spLocks noChangeArrowheads="1"/>
          </p:cNvSpPr>
          <p:nvPr/>
        </p:nvSpPr>
        <p:spPr bwMode="auto">
          <a:xfrm>
            <a:off x="345233" y="1701686"/>
            <a:ext cx="3264694" cy="256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b="1" i="1" dirty="0">
                <a:latin typeface="Arial" panose="020B0604020202020204" pitchFamily="34" charset="0"/>
              </a:rPr>
              <a:t>Linear Combination of Features: The logistic regression model assumes a linear relationship between the input features and the log-odds (logit) of the positive class. The linear combination of input features is represented as:</a:t>
            </a:r>
            <a:endParaRPr lang="en-US" altLang="en-US" sz="750" b="1" i="1" dirty="0">
              <a:latin typeface="Arial Unicode MS"/>
            </a:endParaRPr>
          </a:p>
          <a:p>
            <a:pPr defTabSz="685800" eaLnBrk="0" fontAlgn="base" hangingPunct="0">
              <a:spcBef>
                <a:spcPct val="0"/>
              </a:spcBef>
              <a:spcAft>
                <a:spcPct val="0"/>
              </a:spcAft>
            </a:pPr>
            <a:r>
              <a:rPr lang="pl-PL" altLang="en-US" b="1" i="1" dirty="0">
                <a:latin typeface="Arial" panose="020B0604020202020204" pitchFamily="34" charset="0"/>
              </a:rPr>
              <a:t>z = w0 + w1*x1 + w2*x2 + ... + wn*xn</a:t>
            </a:r>
            <a:endParaRPr lang="en-US" altLang="en-US" sz="750" b="1" i="1" dirty="0">
              <a:latin typeface="Arial Unicode MS"/>
            </a:endParaRPr>
          </a:p>
          <a:p>
            <a:pPr>
              <a:buFont typeface="Arial" panose="020B0604020202020204" pitchFamily="34" charset="0"/>
              <a:buChar char="•"/>
            </a:pPr>
            <a:r>
              <a:rPr lang="en-US" sz="1013" b="1" i="1" dirty="0"/>
              <a:t>'z' is the log-odds of the positive class.</a:t>
            </a:r>
          </a:p>
          <a:p>
            <a:pPr>
              <a:buFont typeface="Arial" panose="020B0604020202020204" pitchFamily="34" charset="0"/>
              <a:buChar char="•"/>
            </a:pPr>
            <a:r>
              <a:rPr lang="en-US" sz="1013" b="1" i="1" dirty="0"/>
              <a:t>'w0', 'w1', 'w2', ..., '</a:t>
            </a:r>
            <a:r>
              <a:rPr lang="en-US" sz="1013" b="1" i="1" dirty="0" err="1"/>
              <a:t>wn</a:t>
            </a:r>
            <a:r>
              <a:rPr lang="en-US" sz="1013" b="1" i="1" dirty="0"/>
              <a:t>' are the coefficients (weights) associated with each feature.</a:t>
            </a:r>
          </a:p>
          <a:p>
            <a:pPr>
              <a:buFont typeface="Arial" panose="020B0604020202020204" pitchFamily="34" charset="0"/>
              <a:buChar char="•"/>
            </a:pPr>
            <a:r>
              <a:rPr lang="en-US" sz="1013" b="1" i="1" dirty="0"/>
              <a:t>'x1', 'x2', ..., '</a:t>
            </a:r>
            <a:r>
              <a:rPr lang="en-US" sz="1013" b="1" i="1" dirty="0" err="1"/>
              <a:t>xn</a:t>
            </a:r>
            <a:r>
              <a:rPr lang="en-US" sz="1013" b="1" i="1" dirty="0"/>
              <a:t>' are the input features.</a:t>
            </a:r>
          </a:p>
          <a:p>
            <a:pPr defTabSz="685800" eaLnBrk="0" fontAlgn="base" hangingPunct="0">
              <a:spcBef>
                <a:spcPct val="0"/>
              </a:spcBef>
              <a:spcAft>
                <a:spcPct val="0"/>
              </a:spcAft>
            </a:pPr>
            <a:endParaRPr lang="en-US" altLang="en-US" dirty="0">
              <a:latin typeface="Arial" panose="020B0604020202020204" pitchFamily="34" charset="0"/>
            </a:endParaRPr>
          </a:p>
        </p:txBody>
      </p:sp>
      <p:pic>
        <p:nvPicPr>
          <p:cNvPr id="13" name="Picture 12">
            <a:extLst>
              <a:ext uri="{FF2B5EF4-FFF2-40B4-BE49-F238E27FC236}">
                <a16:creationId xmlns:a16="http://schemas.microsoft.com/office/drawing/2014/main" id="{0364C59F-062E-F4BB-6D29-F099F6F1DCCE}"/>
              </a:ext>
            </a:extLst>
          </p:cNvPr>
          <p:cNvPicPr>
            <a:picLocks noChangeAspect="1"/>
          </p:cNvPicPr>
          <p:nvPr/>
        </p:nvPicPr>
        <p:blipFill>
          <a:blip r:embed="rId2"/>
          <a:stretch>
            <a:fillRect/>
          </a:stretch>
        </p:blipFill>
        <p:spPr>
          <a:xfrm>
            <a:off x="6891387" y="2735035"/>
            <a:ext cx="1907381" cy="1645687"/>
          </a:xfrm>
          <a:prstGeom prst="rect">
            <a:avLst/>
          </a:prstGeom>
        </p:spPr>
      </p:pic>
      <p:pic>
        <p:nvPicPr>
          <p:cNvPr id="15" name="Picture 14">
            <a:extLst>
              <a:ext uri="{FF2B5EF4-FFF2-40B4-BE49-F238E27FC236}">
                <a16:creationId xmlns:a16="http://schemas.microsoft.com/office/drawing/2014/main" id="{D66EFF30-466D-E8BD-656B-AEB58961667A}"/>
              </a:ext>
            </a:extLst>
          </p:cNvPr>
          <p:cNvPicPr>
            <a:picLocks noChangeAspect="1"/>
          </p:cNvPicPr>
          <p:nvPr/>
        </p:nvPicPr>
        <p:blipFill>
          <a:blip r:embed="rId3"/>
          <a:stretch>
            <a:fillRect/>
          </a:stretch>
        </p:blipFill>
        <p:spPr>
          <a:xfrm>
            <a:off x="4099274" y="3306535"/>
            <a:ext cx="2093119" cy="1645687"/>
          </a:xfrm>
          <a:prstGeom prst="rect">
            <a:avLst/>
          </a:prstGeom>
        </p:spPr>
      </p:pic>
    </p:spTree>
    <p:extLst>
      <p:ext uri="{BB962C8B-B14F-4D97-AF65-F5344CB8AC3E}">
        <p14:creationId xmlns:p14="http://schemas.microsoft.com/office/powerpoint/2010/main" val="30588319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7" presetClass="emph" presetSubtype="2" fill="hold" nodeType="clickEffect">
                                  <p:stCondLst>
                                    <p:cond delay="0"/>
                                  </p:stCondLst>
                                  <p:childTnLst>
                                    <p:animClr clrSpc="rgb" dir="cw">
                                      <p:cBhvr>
                                        <p:cTn id="13" dur="2000" fill="hold"/>
                                        <p:tgtEl>
                                          <p:spTgt spid="11"/>
                                        </p:tgtEl>
                                        <p:attrNameLst>
                                          <p:attrName>stroke.color</p:attrName>
                                        </p:attrNameLst>
                                      </p:cBhvr>
                                      <p:to>
                                        <a:schemeClr val="accent2"/>
                                      </p:to>
                                    </p:animClr>
                                    <p:set>
                                      <p:cBhvr>
                                        <p:cTn id="14" dur="2000" fill="hold"/>
                                        <p:tgtEl>
                                          <p:spTgt spid="11"/>
                                        </p:tgtEl>
                                        <p:attrNameLst>
                                          <p:attrName>stroke.on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anim calcmode="lin" valueType="num">
                                      <p:cBhvr>
                                        <p:cTn id="20" dur="2000" fill="hold"/>
                                        <p:tgtEl>
                                          <p:spTgt spid="15"/>
                                        </p:tgtEl>
                                        <p:attrNameLst>
                                          <p:attrName>ppt_w</p:attrName>
                                        </p:attrNameLst>
                                      </p:cBhvr>
                                      <p:tavLst>
                                        <p:tav tm="0" fmla="#ppt_w*sin(2.5*pi*$)">
                                          <p:val>
                                            <p:fltVal val="0"/>
                                          </p:val>
                                        </p:tav>
                                        <p:tav tm="100000">
                                          <p:val>
                                            <p:fltVal val="1"/>
                                          </p:val>
                                        </p:tav>
                                      </p:tavLst>
                                    </p:anim>
                                    <p:anim calcmode="lin" valueType="num">
                                      <p:cBhvr>
                                        <p:cTn id="2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AC08-7A62-BFB1-B0BC-52BB9DF1DB32}"/>
              </a:ext>
            </a:extLst>
          </p:cNvPr>
          <p:cNvSpPr>
            <a:spLocks noGrp="1"/>
          </p:cNvSpPr>
          <p:nvPr>
            <p:ph type="title"/>
          </p:nvPr>
        </p:nvSpPr>
        <p:spPr/>
        <p:txBody>
          <a:bodyPr/>
          <a:lstStyle/>
          <a:p>
            <a:r>
              <a:rPr lang="en-IN" b="1" i="1" dirty="0"/>
              <a:t>K-NEAREST NEIGHBOUR</a:t>
            </a:r>
          </a:p>
        </p:txBody>
      </p:sp>
      <p:sp>
        <p:nvSpPr>
          <p:cNvPr id="3" name="Content Placeholder 2">
            <a:extLst>
              <a:ext uri="{FF2B5EF4-FFF2-40B4-BE49-F238E27FC236}">
                <a16:creationId xmlns:a16="http://schemas.microsoft.com/office/drawing/2014/main" id="{9CDCC5F4-3444-F298-7228-EFB42D058898}"/>
              </a:ext>
            </a:extLst>
          </p:cNvPr>
          <p:cNvSpPr>
            <a:spLocks noGrp="1"/>
          </p:cNvSpPr>
          <p:nvPr>
            <p:ph idx="1"/>
          </p:nvPr>
        </p:nvSpPr>
        <p:spPr>
          <a:xfrm>
            <a:off x="373673" y="1301261"/>
            <a:ext cx="6702376" cy="3018094"/>
          </a:xfrm>
        </p:spPr>
        <p:txBody>
          <a:bodyPr>
            <a:normAutofit fontScale="77500" lnSpcReduction="20000"/>
          </a:bodyPr>
          <a:lstStyle/>
          <a:p>
            <a:r>
              <a:rPr lang="en-US" sz="1800" dirty="0">
                <a:effectLst/>
                <a:latin typeface="Cambria" panose="02040503050406030204" pitchFamily="18" charset="0"/>
                <a:ea typeface="Cambria" panose="02040503050406030204" pitchFamily="18" charset="0"/>
                <a:cs typeface="Cambria" panose="02040503050406030204" pitchFamily="18" charset="0"/>
              </a:rPr>
              <a:t>I used the KNN classifier from scikit-learn, where the model learns by memorizing the entire training dataset. During prediction, it identifies the k-nearest neighbors of a given data point and assigns the majority class among them to the point. KNN is a non-parametric, lazy learning algorithm used for both classification and regression tasks.</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effectLst/>
                <a:latin typeface="Times New Roman" panose="02020603050405020304" pitchFamily="18" charset="0"/>
                <a:ea typeface="SimSun" panose="02010600030101010101" pitchFamily="2" charset="-122"/>
                <a:cs typeface="Cambria" panose="02040503050406030204" pitchFamily="18" charset="0"/>
              </a:rPr>
              <a:t>The K-NN working can be explained on the basis of the below algorithm: </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b="1" dirty="0">
                <a:effectLst/>
                <a:latin typeface="Times New Roman" panose="02020603050405020304" pitchFamily="18" charset="0"/>
                <a:ea typeface="SimSun" panose="02010600030101010101" pitchFamily="2" charset="-122"/>
                <a:cs typeface="Cambria" panose="02040503050406030204" pitchFamily="18" charset="0"/>
              </a:rPr>
              <a:t>Step-1:</a:t>
            </a:r>
            <a:r>
              <a:rPr lang="en-US" sz="1800" dirty="0">
                <a:effectLst/>
                <a:latin typeface="SimSun" panose="02010600030101010101" pitchFamily="2" charset="-122"/>
                <a:ea typeface="Cambria" panose="02040503050406030204" pitchFamily="18" charset="0"/>
                <a:cs typeface="SimSun" panose="02010600030101010101" pitchFamily="2" charset="-122"/>
              </a:rPr>
              <a:t> </a:t>
            </a:r>
            <a:r>
              <a:rPr lang="en-US" sz="1800" dirty="0">
                <a:effectLst/>
                <a:latin typeface="Times New Roman" panose="02020603050405020304" pitchFamily="18" charset="0"/>
                <a:ea typeface="SimSun" panose="02010600030101010101" pitchFamily="2" charset="-122"/>
                <a:cs typeface="Cambria" panose="02040503050406030204" pitchFamily="18" charset="0"/>
              </a:rPr>
              <a:t>Select the number K of the neighbors </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b="1" dirty="0">
                <a:effectLst/>
                <a:latin typeface="Times New Roman" panose="02020603050405020304" pitchFamily="18" charset="0"/>
                <a:ea typeface="SimSun" panose="02010600030101010101" pitchFamily="2" charset="-122"/>
                <a:cs typeface="Cambria" panose="02040503050406030204" pitchFamily="18" charset="0"/>
              </a:rPr>
              <a:t>Step-2:</a:t>
            </a:r>
            <a:r>
              <a:rPr lang="en-US" sz="1800" dirty="0">
                <a:effectLst/>
                <a:latin typeface="Times New Roman" panose="02020603050405020304" pitchFamily="18" charset="0"/>
                <a:ea typeface="SimSun" panose="02010600030101010101" pitchFamily="2" charset="-122"/>
                <a:cs typeface="Cambria" panose="02040503050406030204" pitchFamily="18" charset="0"/>
              </a:rPr>
              <a:t> Calculate the Euclidean distance of K number of neighbors </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b="1" dirty="0">
                <a:effectLst/>
                <a:latin typeface="Times New Roman" panose="02020603050405020304" pitchFamily="18" charset="0"/>
                <a:ea typeface="SimSun" panose="02010600030101010101" pitchFamily="2" charset="-122"/>
                <a:cs typeface="Cambria" panose="02040503050406030204" pitchFamily="18" charset="0"/>
              </a:rPr>
              <a:t>Step-3: </a:t>
            </a:r>
            <a:r>
              <a:rPr lang="en-US" sz="1800" dirty="0">
                <a:effectLst/>
                <a:latin typeface="Times New Roman" panose="02020603050405020304" pitchFamily="18" charset="0"/>
                <a:ea typeface="SimSun" panose="02010600030101010101" pitchFamily="2" charset="-122"/>
                <a:cs typeface="Cambria" panose="02040503050406030204" pitchFamily="18" charset="0"/>
              </a:rPr>
              <a:t>Take the K nearest neighbors as per the calculated Euclidean distance. </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b="1" dirty="0">
                <a:effectLst/>
                <a:latin typeface="Times New Roman" panose="02020603050405020304" pitchFamily="18" charset="0"/>
                <a:ea typeface="SimSun" panose="02010600030101010101" pitchFamily="2" charset="-122"/>
                <a:cs typeface="Cambria" panose="02040503050406030204" pitchFamily="18" charset="0"/>
              </a:rPr>
              <a:t>Step-4:</a:t>
            </a:r>
            <a:r>
              <a:rPr lang="en-US" sz="1800" dirty="0">
                <a:effectLst/>
                <a:latin typeface="Times New Roman" panose="02020603050405020304" pitchFamily="18" charset="0"/>
                <a:ea typeface="SimSun" panose="02010600030101010101" pitchFamily="2" charset="-122"/>
                <a:cs typeface="Cambria" panose="02040503050406030204" pitchFamily="18" charset="0"/>
              </a:rPr>
              <a:t> Among these k neighbors, count the number of the data points in each category. </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b="1" dirty="0">
                <a:effectLst/>
                <a:latin typeface="Times New Roman" panose="02020603050405020304" pitchFamily="18" charset="0"/>
                <a:ea typeface="SimSun" panose="02010600030101010101" pitchFamily="2" charset="-122"/>
                <a:cs typeface="Cambria" panose="02040503050406030204" pitchFamily="18" charset="0"/>
              </a:rPr>
              <a:t>Step-5:</a:t>
            </a:r>
            <a:r>
              <a:rPr lang="en-US" sz="1800" dirty="0">
                <a:effectLst/>
                <a:latin typeface="Times New Roman" panose="02020603050405020304" pitchFamily="18" charset="0"/>
                <a:ea typeface="SimSun" panose="02010600030101010101" pitchFamily="2" charset="-122"/>
                <a:cs typeface="Cambria" panose="02040503050406030204" pitchFamily="18" charset="0"/>
              </a:rPr>
              <a:t> Assign the new data points to that category for which the number of the neighbor is maximum. </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b="1" dirty="0">
                <a:effectLst/>
                <a:latin typeface="Times New Roman" panose="02020603050405020304" pitchFamily="18" charset="0"/>
                <a:ea typeface="SimSun" panose="02010600030101010101" pitchFamily="2" charset="-122"/>
                <a:cs typeface="Cambria" panose="02040503050406030204" pitchFamily="18" charset="0"/>
              </a:rPr>
              <a:t>Step-6: </a:t>
            </a:r>
            <a:r>
              <a:rPr lang="en-US" sz="1800" dirty="0">
                <a:effectLst/>
                <a:latin typeface="Times New Roman" panose="02020603050405020304" pitchFamily="18" charset="0"/>
                <a:ea typeface="SimSun" panose="02010600030101010101" pitchFamily="2" charset="-122"/>
                <a:cs typeface="Cambria" panose="02040503050406030204" pitchFamily="18" charset="0"/>
              </a:rPr>
              <a:t>Our model is ready. </a:t>
            </a:r>
            <a:endParaRPr lang="en-IN"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effectLst/>
                <a:latin typeface="Times New Roman" panose="02020603050405020304" pitchFamily="18" charset="0"/>
                <a:ea typeface="SimSun" panose="02010600030101010101" pitchFamily="2" charset="-122"/>
              </a:rPr>
              <a:t>Suppose we have a new data point and we need to put it in the required category</a:t>
            </a:r>
            <a:endParaRPr lang="en-IN" dirty="0"/>
          </a:p>
        </p:txBody>
      </p:sp>
      <p:pic>
        <p:nvPicPr>
          <p:cNvPr id="4" name="Picture 3">
            <a:extLst>
              <a:ext uri="{FF2B5EF4-FFF2-40B4-BE49-F238E27FC236}">
                <a16:creationId xmlns:a16="http://schemas.microsoft.com/office/drawing/2014/main" id="{C914B93B-4CE2-C777-ACDA-66702AE63B13}"/>
              </a:ext>
            </a:extLst>
          </p:cNvPr>
          <p:cNvPicPr>
            <a:picLocks noChangeAspect="1"/>
          </p:cNvPicPr>
          <p:nvPr/>
        </p:nvPicPr>
        <p:blipFill>
          <a:blip r:embed="rId2"/>
          <a:stretch>
            <a:fillRect/>
          </a:stretch>
        </p:blipFill>
        <p:spPr>
          <a:xfrm>
            <a:off x="7236217" y="1713761"/>
            <a:ext cx="1393433" cy="1217442"/>
          </a:xfrm>
          <a:prstGeom prst="rect">
            <a:avLst/>
          </a:prstGeom>
          <a:noFill/>
          <a:ln>
            <a:noFill/>
          </a:ln>
        </p:spPr>
      </p:pic>
      <p:pic>
        <p:nvPicPr>
          <p:cNvPr id="5" name="Picture 4">
            <a:extLst>
              <a:ext uri="{FF2B5EF4-FFF2-40B4-BE49-F238E27FC236}">
                <a16:creationId xmlns:a16="http://schemas.microsoft.com/office/drawing/2014/main" id="{B743D367-5E87-2FA9-1DBE-5D1104AA6E27}"/>
              </a:ext>
            </a:extLst>
          </p:cNvPr>
          <p:cNvPicPr>
            <a:picLocks noChangeAspect="1"/>
          </p:cNvPicPr>
          <p:nvPr/>
        </p:nvPicPr>
        <p:blipFill>
          <a:blip r:embed="rId3"/>
          <a:stretch>
            <a:fillRect/>
          </a:stretch>
        </p:blipFill>
        <p:spPr>
          <a:xfrm>
            <a:off x="7293218" y="3299751"/>
            <a:ext cx="1336432" cy="1217443"/>
          </a:xfrm>
          <a:prstGeom prst="rect">
            <a:avLst/>
          </a:prstGeom>
          <a:noFill/>
          <a:ln>
            <a:noFill/>
          </a:ln>
        </p:spPr>
      </p:pic>
    </p:spTree>
    <p:extLst>
      <p:ext uri="{BB962C8B-B14F-4D97-AF65-F5344CB8AC3E}">
        <p14:creationId xmlns:p14="http://schemas.microsoft.com/office/powerpoint/2010/main" val="999008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401D-6627-191D-A75C-D60966AEA247}"/>
              </a:ext>
            </a:extLst>
          </p:cNvPr>
          <p:cNvSpPr>
            <a:spLocks noGrp="1"/>
          </p:cNvSpPr>
          <p:nvPr>
            <p:ph type="title"/>
          </p:nvPr>
        </p:nvSpPr>
        <p:spPr/>
        <p:txBody>
          <a:bodyPr/>
          <a:lstStyle/>
          <a:p>
            <a:r>
              <a:rPr lang="en-IN" b="1" dirty="0"/>
              <a:t>BOOTSTRAP</a:t>
            </a:r>
          </a:p>
        </p:txBody>
      </p:sp>
      <p:sp>
        <p:nvSpPr>
          <p:cNvPr id="3" name="Content Placeholder 2">
            <a:extLst>
              <a:ext uri="{FF2B5EF4-FFF2-40B4-BE49-F238E27FC236}">
                <a16:creationId xmlns:a16="http://schemas.microsoft.com/office/drawing/2014/main" id="{7EF5B006-0BF8-482D-5A02-1BDB78EC2DD5}"/>
              </a:ext>
            </a:extLst>
          </p:cNvPr>
          <p:cNvSpPr>
            <a:spLocks noGrp="1"/>
          </p:cNvSpPr>
          <p:nvPr>
            <p:ph idx="1"/>
          </p:nvPr>
        </p:nvSpPr>
        <p:spPr/>
        <p:txBody>
          <a:bodyPr>
            <a:normAutofit lnSpcReduction="10000"/>
          </a:bodyPr>
          <a:lstStyle/>
          <a:p>
            <a:r>
              <a:rPr lang="en-US" dirty="0"/>
              <a:t>"bootstrapping" refers to a resampling technique used to estimate the sampling distribution of a statistic by repeatedly resampling with replacement from the observed data. It is particularly useful when the available dataset is limited and obtaining additional data is difficult or costly</a:t>
            </a:r>
          </a:p>
          <a:p>
            <a:r>
              <a:rPr lang="en-US" dirty="0"/>
              <a:t>Bootstrapping is widely used in machine learning for tasks such as model evaluation, feature selection, and ensemble methods</a:t>
            </a:r>
          </a:p>
          <a:p>
            <a:r>
              <a:rPr lang="en-US" dirty="0"/>
              <a:t>Bootstrapping in machine learning is a resampling technique where multiple random samples are created by drawing data points from the original dataset with replacement. These samples are used to train multiple models, and the results are aggregated to improve accuracy and estimate uncertainties. Bootstrapping is valuable for making predictions, evaluating models, and understanding the variability and reliability of machine learning algorithms, especially when data is limited.</a:t>
            </a:r>
            <a:endParaRPr lang="en-IN" dirty="0"/>
          </a:p>
        </p:txBody>
      </p:sp>
    </p:spTree>
    <p:extLst>
      <p:ext uri="{BB962C8B-B14F-4D97-AF65-F5344CB8AC3E}">
        <p14:creationId xmlns:p14="http://schemas.microsoft.com/office/powerpoint/2010/main" val="158830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406A-05D5-0769-D66B-BA3A0FAAF420}"/>
              </a:ext>
            </a:extLst>
          </p:cNvPr>
          <p:cNvSpPr>
            <a:spLocks noGrp="1"/>
          </p:cNvSpPr>
          <p:nvPr>
            <p:ph type="title"/>
          </p:nvPr>
        </p:nvSpPr>
        <p:spPr/>
        <p:txBody>
          <a:bodyPr/>
          <a:lstStyle/>
          <a:p>
            <a:r>
              <a:rPr lang="en-US" b="1" dirty="0"/>
              <a:t>bootstrapping works in machine learning</a:t>
            </a:r>
            <a:endParaRPr lang="en-IN" b="1" dirty="0"/>
          </a:p>
        </p:txBody>
      </p:sp>
      <p:sp>
        <p:nvSpPr>
          <p:cNvPr id="3" name="Content Placeholder 2">
            <a:extLst>
              <a:ext uri="{FF2B5EF4-FFF2-40B4-BE49-F238E27FC236}">
                <a16:creationId xmlns:a16="http://schemas.microsoft.com/office/drawing/2014/main" id="{1F085754-8335-B871-2728-6576DF66D772}"/>
              </a:ext>
            </a:extLst>
          </p:cNvPr>
          <p:cNvSpPr>
            <a:spLocks noGrp="1"/>
          </p:cNvSpPr>
          <p:nvPr>
            <p:ph idx="1"/>
          </p:nvPr>
        </p:nvSpPr>
        <p:spPr>
          <a:xfrm>
            <a:off x="514350" y="1645920"/>
            <a:ext cx="8115300" cy="2924300"/>
          </a:xfrm>
        </p:spPr>
        <p:txBody>
          <a:bodyPr>
            <a:normAutofit fontScale="77500" lnSpcReduction="20000"/>
          </a:bodyPr>
          <a:lstStyle/>
          <a:p>
            <a:pPr>
              <a:buFont typeface="+mj-lt"/>
              <a:buAutoNum type="arabicPeriod"/>
            </a:pPr>
            <a:r>
              <a:rPr lang="en-US" b="1" dirty="0"/>
              <a:t>Sample with Replacement:</a:t>
            </a:r>
            <a:r>
              <a:rPr lang="en-US" dirty="0"/>
              <a:t> Bootstrapping involves creating multiple random samples (called bootstrap samples) from the original dataset by randomly selecting data points with replacement. This means that some data points may be selected multiple times in the same sample, while others may not be selected at all.</a:t>
            </a:r>
          </a:p>
          <a:p>
            <a:pPr>
              <a:buFont typeface="+mj-lt"/>
              <a:buAutoNum type="arabicPeriod"/>
            </a:pPr>
            <a:r>
              <a:rPr lang="en-US" b="1" dirty="0"/>
              <a:t>Building Models:</a:t>
            </a:r>
            <a:r>
              <a:rPr lang="en-US" dirty="0"/>
              <a:t> Each bootstrap sample can be used to train a machine learning model independently. For instance, you can train a regression model or a classification algorithm on each of these samples.</a:t>
            </a:r>
          </a:p>
          <a:p>
            <a:pPr>
              <a:buFont typeface="+mj-lt"/>
              <a:buAutoNum type="arabicPeriod"/>
            </a:pPr>
            <a:r>
              <a:rPr lang="en-US" b="1" dirty="0"/>
              <a:t>Aggregating Results:</a:t>
            </a:r>
            <a:r>
              <a:rPr lang="en-US" dirty="0"/>
              <a:t> After building models on each bootstrap sample, the results (such as model parameters, predictions, or evaluation metrics) are collected and aggregated to obtain a final result. For example, in regression problems, you might average the predictions from all bootstrap models to get a more stable and accurate prediction. In classification problems, you might use techniques like bagging (Bootstrap Aggregating) where the majority vote or averaging of probabilities from different models is considered.</a:t>
            </a:r>
          </a:p>
          <a:p>
            <a:pPr>
              <a:buFont typeface="+mj-lt"/>
              <a:buAutoNum type="arabicPeriod"/>
            </a:pPr>
            <a:r>
              <a:rPr lang="en-US" b="1" dirty="0"/>
              <a:t>Estimating Uncertainty:</a:t>
            </a:r>
            <a:r>
              <a:rPr lang="en-US" dirty="0"/>
              <a:t> One of the key advantages of bootstrapping is its ability to estimate the uncertainty associated with a statistic or model parameter. By creating multiple bootstrap samples and observing the variability in the results, you can calculate confidence intervals, standard errors, and other measures of uncertainty. This is valuable for understanding the stability and reliability of your machine learning models.</a:t>
            </a:r>
          </a:p>
          <a:p>
            <a:endParaRPr lang="en-IN" dirty="0"/>
          </a:p>
        </p:txBody>
      </p:sp>
    </p:spTree>
    <p:extLst>
      <p:ext uri="{BB962C8B-B14F-4D97-AF65-F5344CB8AC3E}">
        <p14:creationId xmlns:p14="http://schemas.microsoft.com/office/powerpoint/2010/main" val="2214425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0334-E2C2-ADEE-29B9-FFECF9A97FD1}"/>
              </a:ext>
            </a:extLst>
          </p:cNvPr>
          <p:cNvSpPr>
            <a:spLocks noGrp="1"/>
          </p:cNvSpPr>
          <p:nvPr>
            <p:ph type="title"/>
          </p:nvPr>
        </p:nvSpPr>
        <p:spPr>
          <a:xfrm>
            <a:off x="2382716" y="186419"/>
            <a:ext cx="6457950" cy="969771"/>
          </a:xfrm>
        </p:spPr>
        <p:txBody>
          <a:bodyPr/>
          <a:lstStyle/>
          <a:p>
            <a:r>
              <a:rPr lang="en-IN" b="1" i="1" dirty="0"/>
              <a:t>BOOTSTRAP WITH CALUCLATION</a:t>
            </a:r>
          </a:p>
        </p:txBody>
      </p:sp>
      <p:sp>
        <p:nvSpPr>
          <p:cNvPr id="5" name="Rectangle 2">
            <a:extLst>
              <a:ext uri="{FF2B5EF4-FFF2-40B4-BE49-F238E27FC236}">
                <a16:creationId xmlns:a16="http://schemas.microsoft.com/office/drawing/2014/main" id="{4AEF0CC3-2788-72D2-3F14-6B68CB9EE9DB}"/>
              </a:ext>
            </a:extLst>
          </p:cNvPr>
          <p:cNvSpPr>
            <a:spLocks noGrp="1" noChangeArrowheads="1"/>
          </p:cNvSpPr>
          <p:nvPr>
            <p:ph idx="1"/>
          </p:nvPr>
        </p:nvSpPr>
        <p:spPr bwMode="auto">
          <a:xfrm>
            <a:off x="514350" y="923049"/>
            <a:ext cx="826389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create a bootstrap sample of size </a:t>
            </a:r>
            <a:r>
              <a:rPr kumimoji="0" lang="en-US" altLang="en-US" sz="1800" b="0" i="0" u="none" strike="noStrike" cap="none" normalizeH="0" baseline="0" dirty="0" err="1">
                <a:ln>
                  <a:noFill/>
                </a:ln>
                <a:solidFill>
                  <a:schemeClr val="tx1"/>
                </a:solidFill>
                <a:effectLst/>
                <a:latin typeface="Arial" panose="020B0604020202020204" pitchFamily="34" charset="0"/>
              </a:rPr>
              <a:t>nn</a:t>
            </a:r>
            <a:r>
              <a:rPr kumimoji="0" lang="en-US" altLang="en-US" sz="1800" b="0" i="0" u="none" strike="noStrike" cap="none" normalizeH="0" baseline="0" dirty="0">
                <a:ln>
                  <a:noFill/>
                </a:ln>
                <a:solidFill>
                  <a:schemeClr val="tx1"/>
                </a:solidFill>
                <a:effectLst/>
                <a:latin typeface="Arial" panose="020B0604020202020204" pitchFamily="34" charset="0"/>
              </a:rPr>
              <a:t>, where </a:t>
            </a:r>
            <a:r>
              <a:rPr kumimoji="0" lang="en-US" altLang="en-US" sz="1800" b="0" i="0" u="none" strike="noStrike" cap="none" normalizeH="0" baseline="0" dirty="0" err="1">
                <a:ln>
                  <a:noFill/>
                </a:ln>
                <a:solidFill>
                  <a:schemeClr val="tx1"/>
                </a:solidFill>
                <a:effectLst/>
                <a:latin typeface="Arial" panose="020B0604020202020204" pitchFamily="34" charset="0"/>
              </a:rPr>
              <a:t>nn</a:t>
            </a:r>
            <a:r>
              <a:rPr kumimoji="0" lang="en-US" altLang="en-US" sz="1800" b="0" i="0" u="none" strike="noStrike" cap="none" normalizeH="0" baseline="0" dirty="0">
                <a:ln>
                  <a:noFill/>
                </a:ln>
                <a:solidFill>
                  <a:schemeClr val="tx1"/>
                </a:solidFill>
                <a:effectLst/>
                <a:latin typeface="Arial" panose="020B0604020202020204" pitchFamily="34" charset="0"/>
              </a:rPr>
              <a:t> is the size of the original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Randomly select </a:t>
            </a:r>
            <a:r>
              <a:rPr kumimoji="0" lang="en-US" altLang="en-US" sz="1800" b="0" i="0" u="none" strike="noStrike" cap="none" normalizeH="0" baseline="0" dirty="0" err="1">
                <a:ln>
                  <a:noFill/>
                </a:ln>
                <a:solidFill>
                  <a:schemeClr val="tx1"/>
                </a:solidFill>
                <a:effectLst/>
                <a:latin typeface="Arial" panose="020B0604020202020204" pitchFamily="34" charset="0"/>
              </a:rPr>
              <a:t>nn</a:t>
            </a:r>
            <a:r>
              <a:rPr kumimoji="0" lang="en-US" altLang="en-US" sz="1800" b="0" i="0" u="none" strike="noStrike" cap="none" normalizeH="0" baseline="0" dirty="0">
                <a:ln>
                  <a:noFill/>
                </a:ln>
                <a:solidFill>
                  <a:schemeClr val="tx1"/>
                </a:solidFill>
                <a:effectLst/>
                <a:latin typeface="Arial" panose="020B0604020202020204" pitchFamily="34" charset="0"/>
              </a:rPr>
              <a:t> data points from the original dataset with replacement.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Calculate Sample Statistics:</a:t>
            </a:r>
            <a:r>
              <a:rPr kumimoji="0" lang="en-US" altLang="en-US" sz="1800" b="0" i="0" u="none" strike="noStrike" cap="none" normalizeH="0" baseline="0" dirty="0">
                <a:ln>
                  <a:noFill/>
                </a:ln>
                <a:solidFill>
                  <a:schemeClr val="tx1"/>
                </a:solidFill>
                <a:effectLst/>
                <a:latin typeface="Arial" panose="020B0604020202020204" pitchFamily="34" charset="0"/>
              </a:rPr>
              <a:t> After obtaining each bootstrap sample, you can calculate various statistics or parameters of interest. For example, if you want to calculate the mean of a sample: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Mean of the bootstrap sample: xˉ∗=1n∑i=1nxixˉ∗=n1​∑</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=1n​xi​ (where </a:t>
            </a:r>
            <a:r>
              <a:rPr kumimoji="0" lang="en-US" altLang="en-US" sz="1800" b="0" i="0" u="none" strike="noStrike" cap="none" normalizeH="0" baseline="0" dirty="0" err="1">
                <a:ln>
                  <a:noFill/>
                </a:ln>
                <a:solidFill>
                  <a:schemeClr val="tx1"/>
                </a:solidFill>
                <a:effectLst/>
                <a:latin typeface="Arial" panose="020B0604020202020204" pitchFamily="34" charset="0"/>
              </a:rPr>
              <a:t>xixi</a:t>
            </a:r>
            <a:r>
              <a:rPr kumimoji="0" lang="en-US" altLang="en-US" sz="1800" b="0" i="0" u="none" strike="noStrike" cap="none" normalizeH="0" baseline="0" dirty="0">
                <a:ln>
                  <a:noFill/>
                </a:ln>
                <a:solidFill>
                  <a:schemeClr val="tx1"/>
                </a:solidFill>
                <a:effectLst/>
                <a:latin typeface="Arial" panose="020B0604020202020204" pitchFamily="34" charset="0"/>
              </a:rPr>
              <a:t>​ represents each data point in the bootstrap sample)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Aggregate Results:</a:t>
            </a:r>
            <a:r>
              <a:rPr kumimoji="0" lang="en-US" altLang="en-US" sz="1800" b="0" i="0" u="none" strike="noStrike" cap="none" normalizeH="0" baseline="0" dirty="0">
                <a:ln>
                  <a:noFill/>
                </a:ln>
                <a:solidFill>
                  <a:schemeClr val="tx1"/>
                </a:solidFill>
                <a:effectLst/>
                <a:latin typeface="Arial" panose="020B0604020202020204" pitchFamily="34" charset="0"/>
              </a:rPr>
              <a:t> After obtaining statistics from multiple bootstrap samples, you can aggregate the results to estimate population parameters or assess model performance. For example, if you want to calculate the average of a statistic across all bootstrap samples: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Average of the statistic: θˉ=1B∑j=1Bθjθˉ=B1​∑j=1B​</a:t>
            </a:r>
            <a:r>
              <a:rPr kumimoji="0" lang="en-US" altLang="en-US" sz="1800" b="0" i="0" u="none" strike="noStrike" cap="none" normalizeH="0" baseline="0" dirty="0" err="1">
                <a:ln>
                  <a:noFill/>
                </a:ln>
                <a:solidFill>
                  <a:schemeClr val="tx1"/>
                </a:solidFill>
                <a:effectLst/>
                <a:latin typeface="Arial" panose="020B0604020202020204" pitchFamily="34" charset="0"/>
              </a:rPr>
              <a:t>θj</a:t>
            </a:r>
            <a:r>
              <a:rPr kumimoji="0" lang="en-US" altLang="en-US" sz="1800" b="0" i="0" u="none" strike="noStrike" cap="none" normalizeH="0" baseline="0" dirty="0">
                <a:ln>
                  <a:noFill/>
                </a:ln>
                <a:solidFill>
                  <a:schemeClr val="tx1"/>
                </a:solidFill>
                <a:effectLst/>
                <a:latin typeface="Arial" panose="020B0604020202020204" pitchFamily="34" charset="0"/>
              </a:rPr>
              <a:t>​ (where </a:t>
            </a:r>
            <a:r>
              <a:rPr kumimoji="0" lang="en-US" altLang="en-US" sz="1800" b="0" i="0" u="none" strike="noStrike" cap="none" normalizeH="0" baseline="0" dirty="0" err="1">
                <a:ln>
                  <a:noFill/>
                </a:ln>
                <a:solidFill>
                  <a:schemeClr val="tx1"/>
                </a:solidFill>
                <a:effectLst/>
                <a:latin typeface="Arial" panose="020B0604020202020204" pitchFamily="34" charset="0"/>
              </a:rPr>
              <a:t>θjθj</a:t>
            </a:r>
            <a:r>
              <a:rPr kumimoji="0" lang="en-US" altLang="en-US" sz="1800" b="0" i="0" u="none" strike="noStrike" cap="none" normalizeH="0" baseline="0" dirty="0">
                <a:ln>
                  <a:noFill/>
                </a:ln>
                <a:solidFill>
                  <a:schemeClr val="tx1"/>
                </a:solidFill>
                <a:effectLst/>
                <a:latin typeface="Arial" panose="020B0604020202020204" pitchFamily="34" charset="0"/>
              </a:rPr>
              <a:t>​ represents the statistic calculated from the </a:t>
            </a:r>
            <a:r>
              <a:rPr kumimoji="0" lang="en-US" altLang="en-US" sz="1800" b="0" i="0" u="none" strike="noStrike" cap="none" normalizeH="0" baseline="0" dirty="0" err="1">
                <a:ln>
                  <a:noFill/>
                </a:ln>
                <a:solidFill>
                  <a:schemeClr val="tx1"/>
                </a:solidFill>
                <a:effectLst/>
                <a:latin typeface="Arial" panose="020B0604020202020204" pitchFamily="34" charset="0"/>
              </a:rPr>
              <a:t>jjth</a:t>
            </a:r>
            <a:r>
              <a:rPr kumimoji="0" lang="en-US" altLang="en-US" sz="1800" b="0" i="0" u="none" strike="noStrike" cap="none" normalizeH="0" baseline="0" dirty="0">
                <a:ln>
                  <a:noFill/>
                </a:ln>
                <a:solidFill>
                  <a:schemeClr val="tx1"/>
                </a:solidFill>
                <a:effectLst/>
                <a:latin typeface="Arial" panose="020B0604020202020204" pitchFamily="34" charset="0"/>
              </a:rPr>
              <a:t> bootstrap sample, and BB is the total number of bootstrap samples)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79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C8A85B-2917-2EB9-28F5-B6F900996C25}"/>
              </a:ext>
            </a:extLst>
          </p:cNvPr>
          <p:cNvSpPr txBox="1"/>
          <p:nvPr/>
        </p:nvSpPr>
        <p:spPr>
          <a:xfrm>
            <a:off x="173254" y="1783080"/>
            <a:ext cx="8785460" cy="1569660"/>
          </a:xfrm>
          <a:prstGeom prst="rect">
            <a:avLst/>
          </a:prstGeom>
          <a:noFill/>
        </p:spPr>
        <p:txBody>
          <a:bodyPr wrap="square" rtlCol="0">
            <a:spAutoFit/>
          </a:bodyPr>
          <a:lstStyle/>
          <a:p>
            <a:r>
              <a:rPr lang="en-US" sz="2400" b="1" dirty="0"/>
              <a:t>Problem Statement : "Develop a predictive model using a breast cancer dataset to accurately classify tumors as benign or malignant, enabling early detection and intervention for potential breast cancer cases."</a:t>
            </a:r>
            <a:endParaRPr lang="en-IN" sz="2400" b="1" dirty="0"/>
          </a:p>
        </p:txBody>
      </p:sp>
    </p:spTree>
    <p:extLst>
      <p:ext uri="{BB962C8B-B14F-4D97-AF65-F5344CB8AC3E}">
        <p14:creationId xmlns:p14="http://schemas.microsoft.com/office/powerpoint/2010/main" val="2088725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7C73-1A0D-D7BF-9BDB-34E71F3984CD}"/>
              </a:ext>
            </a:extLst>
          </p:cNvPr>
          <p:cNvSpPr>
            <a:spLocks noGrp="1"/>
          </p:cNvSpPr>
          <p:nvPr>
            <p:ph type="title"/>
          </p:nvPr>
        </p:nvSpPr>
        <p:spPr>
          <a:xfrm>
            <a:off x="267285" y="552178"/>
            <a:ext cx="3544179" cy="969771"/>
          </a:xfrm>
        </p:spPr>
        <p:txBody>
          <a:bodyPr>
            <a:normAutofit fontScale="90000"/>
          </a:bodyPr>
          <a:lstStyle/>
          <a:p>
            <a:r>
              <a:rPr lang="en-US" b="1" dirty="0"/>
              <a:t>Bootstrap and SVM (Support Vector Machine)</a:t>
            </a:r>
            <a:endParaRPr lang="en-IN" dirty="0"/>
          </a:p>
        </p:txBody>
      </p:sp>
      <p:sp>
        <p:nvSpPr>
          <p:cNvPr id="3" name="Content Placeholder 2">
            <a:extLst>
              <a:ext uri="{FF2B5EF4-FFF2-40B4-BE49-F238E27FC236}">
                <a16:creationId xmlns:a16="http://schemas.microsoft.com/office/drawing/2014/main" id="{D242262D-60D8-0E0C-AB10-38CB6499DA75}"/>
              </a:ext>
            </a:extLst>
          </p:cNvPr>
          <p:cNvSpPr>
            <a:spLocks noGrp="1"/>
          </p:cNvSpPr>
          <p:nvPr>
            <p:ph idx="1"/>
          </p:nvPr>
        </p:nvSpPr>
        <p:spPr>
          <a:xfrm>
            <a:off x="514350" y="1645920"/>
            <a:ext cx="3452739" cy="3018094"/>
          </a:xfrm>
        </p:spPr>
        <p:txBody>
          <a:bodyPr/>
          <a:lstStyle/>
          <a:p>
            <a:r>
              <a:rPr lang="en-US" dirty="0"/>
              <a:t>SVM is a supervised learning algorithm used for classification and regression tasks. Bootstrapping can be used to assess the stability of the SVM model and improve its generalization performance.</a:t>
            </a:r>
            <a:endParaRPr lang="en-IN" dirty="0"/>
          </a:p>
        </p:txBody>
      </p:sp>
      <p:sp>
        <p:nvSpPr>
          <p:cNvPr id="4" name="TextBox 3">
            <a:extLst>
              <a:ext uri="{FF2B5EF4-FFF2-40B4-BE49-F238E27FC236}">
                <a16:creationId xmlns:a16="http://schemas.microsoft.com/office/drawing/2014/main" id="{56FB0DF8-D19B-D828-FCB4-0B9AE6EEA7F7}"/>
              </a:ext>
            </a:extLst>
          </p:cNvPr>
          <p:cNvSpPr txBox="1"/>
          <p:nvPr/>
        </p:nvSpPr>
        <p:spPr>
          <a:xfrm>
            <a:off x="5880296" y="224862"/>
            <a:ext cx="1941341" cy="1477328"/>
          </a:xfrm>
          <a:prstGeom prst="rect">
            <a:avLst/>
          </a:prstGeom>
          <a:noFill/>
        </p:spPr>
        <p:txBody>
          <a:bodyPr wrap="square" rtlCol="0">
            <a:spAutoFit/>
          </a:bodyPr>
          <a:lstStyle/>
          <a:p>
            <a:r>
              <a:rPr lang="en-US" b="1" dirty="0"/>
              <a:t>Bootstrap and SVM (Support Vector Machine)</a:t>
            </a:r>
            <a:r>
              <a:rPr lang="en-IN" b="1" dirty="0"/>
              <a:t> Application:</a:t>
            </a:r>
            <a:endParaRPr lang="en-IN" dirty="0"/>
          </a:p>
        </p:txBody>
      </p:sp>
      <p:sp>
        <p:nvSpPr>
          <p:cNvPr id="6" name="TextBox 5">
            <a:extLst>
              <a:ext uri="{FF2B5EF4-FFF2-40B4-BE49-F238E27FC236}">
                <a16:creationId xmlns:a16="http://schemas.microsoft.com/office/drawing/2014/main" id="{DD845E06-5522-178D-AED6-C584F6D3DB58}"/>
              </a:ext>
            </a:extLst>
          </p:cNvPr>
          <p:cNvSpPr txBox="1"/>
          <p:nvPr/>
        </p:nvSpPr>
        <p:spPr>
          <a:xfrm>
            <a:off x="4684542" y="1702190"/>
            <a:ext cx="4016325" cy="3139321"/>
          </a:xfrm>
          <a:prstGeom prst="rect">
            <a:avLst/>
          </a:prstGeom>
          <a:noFill/>
        </p:spPr>
        <p:txBody>
          <a:bodyPr wrap="square" rtlCol="0">
            <a:spAutoFit/>
          </a:bodyPr>
          <a:lstStyle/>
          <a:p>
            <a:r>
              <a:rPr lang="en-US"/>
              <a:t>By generating multiple bootstrap samples from the training data, you can train multiple SVM models. After training, these models can be aggregated (e.g., through voting in classification tasks) to create an ensemble model. This ensemble approach helps in making more robust predictions and handling outliers effectively.</a:t>
            </a:r>
            <a:endParaRPr lang="en-IN"/>
          </a:p>
        </p:txBody>
      </p:sp>
    </p:spTree>
    <p:extLst>
      <p:ext uri="{BB962C8B-B14F-4D97-AF65-F5344CB8AC3E}">
        <p14:creationId xmlns:p14="http://schemas.microsoft.com/office/powerpoint/2010/main" val="1070312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7C73-1A0D-D7BF-9BDB-34E71F3984CD}"/>
              </a:ext>
            </a:extLst>
          </p:cNvPr>
          <p:cNvSpPr>
            <a:spLocks noGrp="1"/>
          </p:cNvSpPr>
          <p:nvPr>
            <p:ph type="title"/>
          </p:nvPr>
        </p:nvSpPr>
        <p:spPr>
          <a:xfrm>
            <a:off x="267285" y="552178"/>
            <a:ext cx="3544179" cy="969771"/>
          </a:xfrm>
        </p:spPr>
        <p:txBody>
          <a:bodyPr>
            <a:normAutofit fontScale="90000"/>
          </a:bodyPr>
          <a:lstStyle/>
          <a:p>
            <a:r>
              <a:rPr lang="en-IN" b="1" dirty="0"/>
              <a:t>Bootstrap and Logistic Regression</a:t>
            </a:r>
            <a:endParaRPr lang="en-IN" dirty="0"/>
          </a:p>
        </p:txBody>
      </p:sp>
      <p:sp>
        <p:nvSpPr>
          <p:cNvPr id="3" name="Content Placeholder 2">
            <a:extLst>
              <a:ext uri="{FF2B5EF4-FFF2-40B4-BE49-F238E27FC236}">
                <a16:creationId xmlns:a16="http://schemas.microsoft.com/office/drawing/2014/main" id="{D242262D-60D8-0E0C-AB10-38CB6499DA75}"/>
              </a:ext>
            </a:extLst>
          </p:cNvPr>
          <p:cNvSpPr>
            <a:spLocks noGrp="1"/>
          </p:cNvSpPr>
          <p:nvPr>
            <p:ph idx="1"/>
          </p:nvPr>
        </p:nvSpPr>
        <p:spPr>
          <a:xfrm>
            <a:off x="514350" y="1645920"/>
            <a:ext cx="3452739" cy="3018094"/>
          </a:xfrm>
        </p:spPr>
        <p:txBody>
          <a:bodyPr/>
          <a:lstStyle/>
          <a:p>
            <a:r>
              <a:rPr lang="en-US" dirty="0"/>
              <a:t>Logistic Regression is a popular classification algorithm used for binary and multi-class classification problems. Bootstrapping can be applied to evaluate the performance of the logistic regression model and estimate confidence intervals for model parameters.</a:t>
            </a:r>
            <a:endParaRPr lang="en-IN" dirty="0"/>
          </a:p>
        </p:txBody>
      </p:sp>
      <p:sp>
        <p:nvSpPr>
          <p:cNvPr id="4" name="TextBox 3">
            <a:extLst>
              <a:ext uri="{FF2B5EF4-FFF2-40B4-BE49-F238E27FC236}">
                <a16:creationId xmlns:a16="http://schemas.microsoft.com/office/drawing/2014/main" id="{56FB0DF8-D19B-D828-FCB4-0B9AE6EEA7F7}"/>
              </a:ext>
            </a:extLst>
          </p:cNvPr>
          <p:cNvSpPr txBox="1"/>
          <p:nvPr/>
        </p:nvSpPr>
        <p:spPr>
          <a:xfrm>
            <a:off x="5880296" y="224862"/>
            <a:ext cx="1941341" cy="1200329"/>
          </a:xfrm>
          <a:prstGeom prst="rect">
            <a:avLst/>
          </a:prstGeom>
          <a:noFill/>
        </p:spPr>
        <p:txBody>
          <a:bodyPr wrap="square" rtlCol="0">
            <a:spAutoFit/>
          </a:bodyPr>
          <a:lstStyle/>
          <a:p>
            <a:r>
              <a:rPr lang="en-IN" b="1" dirty="0"/>
              <a:t>Bootstrap and Logistic Regression</a:t>
            </a:r>
          </a:p>
          <a:p>
            <a:r>
              <a:rPr lang="en-IN" b="1" dirty="0"/>
              <a:t>Application:</a:t>
            </a:r>
            <a:endParaRPr lang="en-IN" dirty="0"/>
          </a:p>
        </p:txBody>
      </p:sp>
      <p:sp>
        <p:nvSpPr>
          <p:cNvPr id="6" name="TextBox 5">
            <a:extLst>
              <a:ext uri="{FF2B5EF4-FFF2-40B4-BE49-F238E27FC236}">
                <a16:creationId xmlns:a16="http://schemas.microsoft.com/office/drawing/2014/main" id="{DD845E06-5522-178D-AED6-C584F6D3DB58}"/>
              </a:ext>
            </a:extLst>
          </p:cNvPr>
          <p:cNvSpPr txBox="1"/>
          <p:nvPr/>
        </p:nvSpPr>
        <p:spPr>
          <a:xfrm>
            <a:off x="4684542" y="1702190"/>
            <a:ext cx="4016325" cy="3139321"/>
          </a:xfrm>
          <a:prstGeom prst="rect">
            <a:avLst/>
          </a:prstGeom>
          <a:noFill/>
        </p:spPr>
        <p:txBody>
          <a:bodyPr wrap="square" rtlCol="0">
            <a:spAutoFit/>
          </a:bodyPr>
          <a:lstStyle/>
          <a:p>
            <a:r>
              <a:rPr lang="en-US" dirty="0"/>
              <a:t>Bootstrapping can be used to create multiple training datasets. Logistic regression models are trained on these datasets, and the model parameters (coefficients) can be averaged or analyzed for variance across bootstrap samples. This helps in understanding the stability of the model and the uncertainty associated with the coefficients.</a:t>
            </a:r>
            <a:endParaRPr lang="en-IN" dirty="0"/>
          </a:p>
        </p:txBody>
      </p:sp>
    </p:spTree>
    <p:extLst>
      <p:ext uri="{BB962C8B-B14F-4D97-AF65-F5344CB8AC3E}">
        <p14:creationId xmlns:p14="http://schemas.microsoft.com/office/powerpoint/2010/main" val="2605271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7C73-1A0D-D7BF-9BDB-34E71F3984CD}"/>
              </a:ext>
            </a:extLst>
          </p:cNvPr>
          <p:cNvSpPr>
            <a:spLocks noGrp="1"/>
          </p:cNvSpPr>
          <p:nvPr>
            <p:ph type="title"/>
          </p:nvPr>
        </p:nvSpPr>
        <p:spPr>
          <a:xfrm>
            <a:off x="267285" y="552178"/>
            <a:ext cx="3544179" cy="969771"/>
          </a:xfrm>
        </p:spPr>
        <p:txBody>
          <a:bodyPr>
            <a:normAutofit fontScale="90000"/>
          </a:bodyPr>
          <a:lstStyle/>
          <a:p>
            <a:r>
              <a:rPr lang="en-IN" b="1" dirty="0"/>
              <a:t>Bootstrap and Perceptron Learning</a:t>
            </a:r>
            <a:endParaRPr lang="en-IN" dirty="0"/>
          </a:p>
        </p:txBody>
      </p:sp>
      <p:sp>
        <p:nvSpPr>
          <p:cNvPr id="3" name="Content Placeholder 2">
            <a:extLst>
              <a:ext uri="{FF2B5EF4-FFF2-40B4-BE49-F238E27FC236}">
                <a16:creationId xmlns:a16="http://schemas.microsoft.com/office/drawing/2014/main" id="{D242262D-60D8-0E0C-AB10-38CB6499DA75}"/>
              </a:ext>
            </a:extLst>
          </p:cNvPr>
          <p:cNvSpPr>
            <a:spLocks noGrp="1"/>
          </p:cNvSpPr>
          <p:nvPr>
            <p:ph idx="1"/>
          </p:nvPr>
        </p:nvSpPr>
        <p:spPr>
          <a:xfrm>
            <a:off x="514350" y="1645920"/>
            <a:ext cx="3452739" cy="3018094"/>
          </a:xfrm>
        </p:spPr>
        <p:txBody>
          <a:bodyPr/>
          <a:lstStyle/>
          <a:p>
            <a:r>
              <a:rPr lang="en-US" dirty="0"/>
              <a:t>Perceptron is a linear binary classification algorithm used for supervised learning. Bootstrapping can be used to create diverse training sets for the perceptron algorithm, improving its robustness and accuracy.</a:t>
            </a:r>
            <a:endParaRPr lang="en-IN" dirty="0"/>
          </a:p>
        </p:txBody>
      </p:sp>
      <p:sp>
        <p:nvSpPr>
          <p:cNvPr id="4" name="TextBox 3">
            <a:extLst>
              <a:ext uri="{FF2B5EF4-FFF2-40B4-BE49-F238E27FC236}">
                <a16:creationId xmlns:a16="http://schemas.microsoft.com/office/drawing/2014/main" id="{56FB0DF8-D19B-D828-FCB4-0B9AE6EEA7F7}"/>
              </a:ext>
            </a:extLst>
          </p:cNvPr>
          <p:cNvSpPr txBox="1"/>
          <p:nvPr/>
        </p:nvSpPr>
        <p:spPr>
          <a:xfrm>
            <a:off x="5880296" y="224862"/>
            <a:ext cx="1941341" cy="1200329"/>
          </a:xfrm>
          <a:prstGeom prst="rect">
            <a:avLst/>
          </a:prstGeom>
          <a:noFill/>
        </p:spPr>
        <p:txBody>
          <a:bodyPr wrap="square" rtlCol="0">
            <a:spAutoFit/>
          </a:bodyPr>
          <a:lstStyle/>
          <a:p>
            <a:r>
              <a:rPr lang="en-IN" b="1" dirty="0"/>
              <a:t>Bootstrap and Perceptron Learning</a:t>
            </a:r>
          </a:p>
          <a:p>
            <a:r>
              <a:rPr lang="en-IN" b="1" dirty="0"/>
              <a:t>Application:</a:t>
            </a:r>
            <a:endParaRPr lang="en-IN" dirty="0"/>
          </a:p>
        </p:txBody>
      </p:sp>
      <p:sp>
        <p:nvSpPr>
          <p:cNvPr id="6" name="TextBox 5">
            <a:extLst>
              <a:ext uri="{FF2B5EF4-FFF2-40B4-BE49-F238E27FC236}">
                <a16:creationId xmlns:a16="http://schemas.microsoft.com/office/drawing/2014/main" id="{DD845E06-5522-178D-AED6-C584F6D3DB58}"/>
              </a:ext>
            </a:extLst>
          </p:cNvPr>
          <p:cNvSpPr txBox="1"/>
          <p:nvPr/>
        </p:nvSpPr>
        <p:spPr>
          <a:xfrm>
            <a:off x="4684542" y="1702190"/>
            <a:ext cx="4016325" cy="3416320"/>
          </a:xfrm>
          <a:prstGeom prst="rect">
            <a:avLst/>
          </a:prstGeom>
          <a:noFill/>
        </p:spPr>
        <p:txBody>
          <a:bodyPr wrap="square" rtlCol="0">
            <a:spAutoFit/>
          </a:bodyPr>
          <a:lstStyle/>
          <a:p>
            <a:r>
              <a:rPr lang="en-US" dirty="0"/>
              <a:t>By generating multiple bootstrap samples, different perceptron models can be trained. These models can be combined through voting or averaging techniques to create an ensemble perceptron. This ensemble approach helps in reducing overfitting and improving the overall classification performance of the perceptron algorithm.</a:t>
            </a:r>
            <a:endParaRPr lang="en-IN" dirty="0"/>
          </a:p>
        </p:txBody>
      </p:sp>
    </p:spTree>
    <p:extLst>
      <p:ext uri="{BB962C8B-B14F-4D97-AF65-F5344CB8AC3E}">
        <p14:creationId xmlns:p14="http://schemas.microsoft.com/office/powerpoint/2010/main" val="1142147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7C73-1A0D-D7BF-9BDB-34E71F3984CD}"/>
              </a:ext>
            </a:extLst>
          </p:cNvPr>
          <p:cNvSpPr>
            <a:spLocks noGrp="1"/>
          </p:cNvSpPr>
          <p:nvPr>
            <p:ph type="title"/>
          </p:nvPr>
        </p:nvSpPr>
        <p:spPr>
          <a:xfrm>
            <a:off x="267285" y="552178"/>
            <a:ext cx="3544179" cy="969771"/>
          </a:xfrm>
        </p:spPr>
        <p:txBody>
          <a:bodyPr>
            <a:normAutofit fontScale="90000"/>
          </a:bodyPr>
          <a:lstStyle/>
          <a:p>
            <a:r>
              <a:rPr lang="en-US" b="1" dirty="0"/>
              <a:t>Bootstrap and k-Nearest Neighbors (</a:t>
            </a:r>
            <a:r>
              <a:rPr lang="en-US" b="1" dirty="0" err="1"/>
              <a:t>kNN</a:t>
            </a:r>
            <a:r>
              <a:rPr lang="en-US" b="1" dirty="0"/>
              <a:t>)</a:t>
            </a:r>
            <a:endParaRPr lang="en-IN" dirty="0"/>
          </a:p>
        </p:txBody>
      </p:sp>
      <p:sp>
        <p:nvSpPr>
          <p:cNvPr id="3" name="Content Placeholder 2">
            <a:extLst>
              <a:ext uri="{FF2B5EF4-FFF2-40B4-BE49-F238E27FC236}">
                <a16:creationId xmlns:a16="http://schemas.microsoft.com/office/drawing/2014/main" id="{D242262D-60D8-0E0C-AB10-38CB6499DA75}"/>
              </a:ext>
            </a:extLst>
          </p:cNvPr>
          <p:cNvSpPr>
            <a:spLocks noGrp="1"/>
          </p:cNvSpPr>
          <p:nvPr>
            <p:ph idx="1"/>
          </p:nvPr>
        </p:nvSpPr>
        <p:spPr>
          <a:xfrm>
            <a:off x="514350" y="1645920"/>
            <a:ext cx="3452739" cy="3018094"/>
          </a:xfrm>
        </p:spPr>
        <p:txBody>
          <a:bodyPr/>
          <a:lstStyle/>
          <a:p>
            <a:r>
              <a:rPr lang="en-US" dirty="0" err="1"/>
              <a:t>kNN</a:t>
            </a:r>
            <a:r>
              <a:rPr lang="en-US" dirty="0"/>
              <a:t> is a non-parametric, instance-based learning algorithm used for classification and regression tasks. Bootstrapping can be used to assess the stability of </a:t>
            </a:r>
            <a:r>
              <a:rPr lang="en-US" dirty="0" err="1"/>
              <a:t>kNN</a:t>
            </a:r>
            <a:r>
              <a:rPr lang="en-US" dirty="0"/>
              <a:t> predictions and improve the algorithm's generalization on unseen data.</a:t>
            </a:r>
            <a:endParaRPr lang="en-IN" dirty="0"/>
          </a:p>
        </p:txBody>
      </p:sp>
      <p:sp>
        <p:nvSpPr>
          <p:cNvPr id="4" name="TextBox 3">
            <a:extLst>
              <a:ext uri="{FF2B5EF4-FFF2-40B4-BE49-F238E27FC236}">
                <a16:creationId xmlns:a16="http://schemas.microsoft.com/office/drawing/2014/main" id="{56FB0DF8-D19B-D828-FCB4-0B9AE6EEA7F7}"/>
              </a:ext>
            </a:extLst>
          </p:cNvPr>
          <p:cNvSpPr txBox="1"/>
          <p:nvPr/>
        </p:nvSpPr>
        <p:spPr>
          <a:xfrm>
            <a:off x="4621238" y="224862"/>
            <a:ext cx="3200399" cy="923330"/>
          </a:xfrm>
          <a:prstGeom prst="rect">
            <a:avLst/>
          </a:prstGeom>
          <a:noFill/>
        </p:spPr>
        <p:txBody>
          <a:bodyPr wrap="square" rtlCol="0">
            <a:spAutoFit/>
          </a:bodyPr>
          <a:lstStyle/>
          <a:p>
            <a:r>
              <a:rPr lang="en-US" b="1" dirty="0"/>
              <a:t>Bootstrap and k-Nearest Neighbors (</a:t>
            </a:r>
            <a:r>
              <a:rPr lang="en-US" b="1" dirty="0" err="1"/>
              <a:t>kNN</a:t>
            </a:r>
            <a:r>
              <a:rPr lang="en-US" b="1" dirty="0"/>
              <a:t>)</a:t>
            </a:r>
          </a:p>
          <a:p>
            <a:r>
              <a:rPr lang="en-IN" b="1" dirty="0"/>
              <a:t>Application:</a:t>
            </a:r>
            <a:endParaRPr lang="en-IN" dirty="0"/>
          </a:p>
        </p:txBody>
      </p:sp>
      <p:sp>
        <p:nvSpPr>
          <p:cNvPr id="6" name="TextBox 5">
            <a:extLst>
              <a:ext uri="{FF2B5EF4-FFF2-40B4-BE49-F238E27FC236}">
                <a16:creationId xmlns:a16="http://schemas.microsoft.com/office/drawing/2014/main" id="{DD845E06-5522-178D-AED6-C584F6D3DB58}"/>
              </a:ext>
            </a:extLst>
          </p:cNvPr>
          <p:cNvSpPr txBox="1"/>
          <p:nvPr/>
        </p:nvSpPr>
        <p:spPr>
          <a:xfrm>
            <a:off x="4550020" y="1037063"/>
            <a:ext cx="4079630" cy="4026588"/>
          </a:xfrm>
          <a:prstGeom prst="rect">
            <a:avLst/>
          </a:prstGeom>
          <a:noFill/>
        </p:spPr>
        <p:txBody>
          <a:bodyPr wrap="square" rtlCol="0">
            <a:spAutoFit/>
          </a:bodyPr>
          <a:lstStyle/>
          <a:p>
            <a:r>
              <a:rPr lang="en-US" dirty="0"/>
              <a:t>Bootstrapping can be employed to create multiple subsets of the training data. </a:t>
            </a:r>
            <a:r>
              <a:rPr lang="en-US" dirty="0" err="1"/>
              <a:t>kNN</a:t>
            </a:r>
            <a:r>
              <a:rPr lang="en-US" dirty="0"/>
              <a:t> models are trained on these subsets, and predictions are made on the test data. The predictions from different </a:t>
            </a:r>
            <a:r>
              <a:rPr lang="en-US" dirty="0" err="1"/>
              <a:t>kNN</a:t>
            </a:r>
            <a:r>
              <a:rPr lang="en-US" dirty="0"/>
              <a:t> models can be combined (e.g., averaging in regression tasks or voting in classification tasks) to create an ensemble prediction. This ensemble approach helps in reducing noise and improving the accuracy of </a:t>
            </a:r>
            <a:r>
              <a:rPr lang="en-US" dirty="0" err="1"/>
              <a:t>kNN</a:t>
            </a:r>
            <a:r>
              <a:rPr lang="en-US" dirty="0"/>
              <a:t> predictions.</a:t>
            </a:r>
            <a:endParaRPr lang="en-IN" dirty="0"/>
          </a:p>
        </p:txBody>
      </p:sp>
    </p:spTree>
    <p:extLst>
      <p:ext uri="{BB962C8B-B14F-4D97-AF65-F5344CB8AC3E}">
        <p14:creationId xmlns:p14="http://schemas.microsoft.com/office/powerpoint/2010/main" val="4185015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1E505C2-4A94-05A2-D8A1-BFD2FC7C8A6F}"/>
              </a:ext>
            </a:extLst>
          </p:cNvPr>
          <p:cNvSpPr/>
          <p:nvPr/>
        </p:nvSpPr>
        <p:spPr>
          <a:xfrm>
            <a:off x="0" y="72571"/>
            <a:ext cx="2286000" cy="64588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5400" b="1" dirty="0">
                <a:latin typeface="Algerian" panose="04020705040A02060702" pitchFamily="82" charset="0"/>
              </a:rPr>
              <a:t>SVM:</a:t>
            </a:r>
            <a:endParaRPr lang="en-IN" dirty="0"/>
          </a:p>
        </p:txBody>
      </p:sp>
      <p:pic>
        <p:nvPicPr>
          <p:cNvPr id="5" name="Picture 4">
            <a:extLst>
              <a:ext uri="{FF2B5EF4-FFF2-40B4-BE49-F238E27FC236}">
                <a16:creationId xmlns:a16="http://schemas.microsoft.com/office/drawing/2014/main" id="{10D57093-E7A3-1A2F-38D4-C691C2FEEF0D}"/>
              </a:ext>
            </a:extLst>
          </p:cNvPr>
          <p:cNvPicPr>
            <a:picLocks noChangeAspect="1"/>
          </p:cNvPicPr>
          <p:nvPr/>
        </p:nvPicPr>
        <p:blipFill>
          <a:blip r:embed="rId2"/>
          <a:stretch>
            <a:fillRect/>
          </a:stretch>
        </p:blipFill>
        <p:spPr>
          <a:xfrm>
            <a:off x="87086" y="1001487"/>
            <a:ext cx="5377542" cy="305525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36E9B48-3944-0E9A-D0E6-BC0C69413C93}"/>
              </a:ext>
            </a:extLst>
          </p:cNvPr>
          <p:cNvPicPr>
            <a:picLocks noChangeAspect="1"/>
          </p:cNvPicPr>
          <p:nvPr/>
        </p:nvPicPr>
        <p:blipFill>
          <a:blip r:embed="rId3"/>
          <a:stretch>
            <a:fillRect/>
          </a:stretch>
        </p:blipFill>
        <p:spPr>
          <a:xfrm>
            <a:off x="5522685" y="72571"/>
            <a:ext cx="3512457" cy="5070929"/>
          </a:xfrm>
          <a:prstGeom prst="rect">
            <a:avLst/>
          </a:prstGeom>
        </p:spPr>
      </p:pic>
      <p:pic>
        <p:nvPicPr>
          <p:cNvPr id="9" name="Picture 8">
            <a:extLst>
              <a:ext uri="{FF2B5EF4-FFF2-40B4-BE49-F238E27FC236}">
                <a16:creationId xmlns:a16="http://schemas.microsoft.com/office/drawing/2014/main" id="{1FFF0F20-CCE1-21F5-77F6-EFCA89094D05}"/>
              </a:ext>
            </a:extLst>
          </p:cNvPr>
          <p:cNvPicPr>
            <a:picLocks noChangeAspect="1"/>
          </p:cNvPicPr>
          <p:nvPr/>
        </p:nvPicPr>
        <p:blipFill>
          <a:blip r:embed="rId4"/>
          <a:stretch>
            <a:fillRect/>
          </a:stretch>
        </p:blipFill>
        <p:spPr>
          <a:xfrm>
            <a:off x="0" y="4272172"/>
            <a:ext cx="5479143" cy="692186"/>
          </a:xfrm>
          <a:prstGeom prst="rect">
            <a:avLst/>
          </a:prstGeom>
        </p:spPr>
      </p:pic>
    </p:spTree>
    <p:extLst>
      <p:ext uri="{BB962C8B-B14F-4D97-AF65-F5344CB8AC3E}">
        <p14:creationId xmlns:p14="http://schemas.microsoft.com/office/powerpoint/2010/main" val="2996221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EA41F8-7834-5A9A-3334-5343A17FE53E}"/>
              </a:ext>
            </a:extLst>
          </p:cNvPr>
          <p:cNvSpPr/>
          <p:nvPr/>
        </p:nvSpPr>
        <p:spPr>
          <a:xfrm>
            <a:off x="0" y="0"/>
            <a:ext cx="3040743" cy="1270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3200" dirty="0">
                <a:latin typeface="Algerian" panose="04020705040A02060702" pitchFamily="82" charset="0"/>
              </a:rPr>
              <a:t>PERCEPTRON </a:t>
            </a:r>
          </a:p>
          <a:p>
            <a:pPr algn="ctr"/>
            <a:r>
              <a:rPr lang="en-IN" sz="3200" dirty="0">
                <a:latin typeface="Algerian" panose="04020705040A02060702" pitchFamily="82" charset="0"/>
              </a:rPr>
              <a:t>LEARNING:</a:t>
            </a:r>
          </a:p>
        </p:txBody>
      </p:sp>
      <p:pic>
        <p:nvPicPr>
          <p:cNvPr id="4" name="Picture 3">
            <a:extLst>
              <a:ext uri="{FF2B5EF4-FFF2-40B4-BE49-F238E27FC236}">
                <a16:creationId xmlns:a16="http://schemas.microsoft.com/office/drawing/2014/main" id="{993030B8-1577-1A56-C2B8-6AED6CCBFA47}"/>
              </a:ext>
            </a:extLst>
          </p:cNvPr>
          <p:cNvPicPr>
            <a:picLocks noChangeAspect="1"/>
          </p:cNvPicPr>
          <p:nvPr/>
        </p:nvPicPr>
        <p:blipFill>
          <a:blip r:embed="rId2"/>
          <a:stretch>
            <a:fillRect/>
          </a:stretch>
        </p:blipFill>
        <p:spPr>
          <a:xfrm>
            <a:off x="42862" y="1095828"/>
            <a:ext cx="5269367" cy="2888343"/>
          </a:xfrm>
          <a:prstGeom prst="rect">
            <a:avLst/>
          </a:prstGeom>
        </p:spPr>
      </p:pic>
      <p:pic>
        <p:nvPicPr>
          <p:cNvPr id="6" name="Picture 5">
            <a:extLst>
              <a:ext uri="{FF2B5EF4-FFF2-40B4-BE49-F238E27FC236}">
                <a16:creationId xmlns:a16="http://schemas.microsoft.com/office/drawing/2014/main" id="{74D0A7D3-0096-2F09-97EA-83DAE596E4D8}"/>
              </a:ext>
            </a:extLst>
          </p:cNvPr>
          <p:cNvPicPr>
            <a:picLocks noChangeAspect="1"/>
          </p:cNvPicPr>
          <p:nvPr/>
        </p:nvPicPr>
        <p:blipFill>
          <a:blip r:embed="rId3"/>
          <a:stretch>
            <a:fillRect/>
          </a:stretch>
        </p:blipFill>
        <p:spPr>
          <a:xfrm>
            <a:off x="5413829" y="79830"/>
            <a:ext cx="3679371" cy="4934856"/>
          </a:xfrm>
          <a:prstGeom prst="rect">
            <a:avLst/>
          </a:prstGeom>
        </p:spPr>
      </p:pic>
      <p:pic>
        <p:nvPicPr>
          <p:cNvPr id="8" name="Picture 7">
            <a:extLst>
              <a:ext uri="{FF2B5EF4-FFF2-40B4-BE49-F238E27FC236}">
                <a16:creationId xmlns:a16="http://schemas.microsoft.com/office/drawing/2014/main" id="{DB882074-8298-FC43-BB2D-B1163D2E12DB}"/>
              </a:ext>
            </a:extLst>
          </p:cNvPr>
          <p:cNvPicPr>
            <a:picLocks noChangeAspect="1"/>
          </p:cNvPicPr>
          <p:nvPr/>
        </p:nvPicPr>
        <p:blipFill>
          <a:blip r:embed="rId4"/>
          <a:stretch>
            <a:fillRect/>
          </a:stretch>
        </p:blipFill>
        <p:spPr>
          <a:xfrm>
            <a:off x="1" y="4187371"/>
            <a:ext cx="5312228" cy="820057"/>
          </a:xfrm>
          <a:prstGeom prst="rect">
            <a:avLst/>
          </a:prstGeom>
        </p:spPr>
      </p:pic>
    </p:spTree>
    <p:extLst>
      <p:ext uri="{BB962C8B-B14F-4D97-AF65-F5344CB8AC3E}">
        <p14:creationId xmlns:p14="http://schemas.microsoft.com/office/powerpoint/2010/main" val="373071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862E68-F244-BA3F-34A7-CB701341CA64}"/>
              </a:ext>
            </a:extLst>
          </p:cNvPr>
          <p:cNvSpPr/>
          <p:nvPr/>
        </p:nvSpPr>
        <p:spPr>
          <a:xfrm>
            <a:off x="0" y="0"/>
            <a:ext cx="3106057" cy="1001486"/>
          </a:xfrm>
          <a:prstGeom prst="roundRect">
            <a:avLst>
              <a:gd name="adj" fmla="val 434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3200" dirty="0">
                <a:latin typeface="Algerian" panose="04020705040A02060702" pitchFamily="82" charset="0"/>
              </a:rPr>
              <a:t>LOGISTIC REGRESSION:</a:t>
            </a:r>
          </a:p>
        </p:txBody>
      </p:sp>
      <p:pic>
        <p:nvPicPr>
          <p:cNvPr id="4" name="Picture 3">
            <a:extLst>
              <a:ext uri="{FF2B5EF4-FFF2-40B4-BE49-F238E27FC236}">
                <a16:creationId xmlns:a16="http://schemas.microsoft.com/office/drawing/2014/main" id="{3DC911B3-5B18-79A8-4A58-0808AAD2685B}"/>
              </a:ext>
            </a:extLst>
          </p:cNvPr>
          <p:cNvPicPr>
            <a:picLocks noChangeAspect="1"/>
          </p:cNvPicPr>
          <p:nvPr/>
        </p:nvPicPr>
        <p:blipFill>
          <a:blip r:embed="rId2"/>
          <a:stretch>
            <a:fillRect/>
          </a:stretch>
        </p:blipFill>
        <p:spPr>
          <a:xfrm>
            <a:off x="38100" y="966787"/>
            <a:ext cx="5382986" cy="3209925"/>
          </a:xfrm>
          <a:prstGeom prst="rect">
            <a:avLst/>
          </a:prstGeom>
        </p:spPr>
      </p:pic>
      <p:pic>
        <p:nvPicPr>
          <p:cNvPr id="6" name="Picture 5">
            <a:extLst>
              <a:ext uri="{FF2B5EF4-FFF2-40B4-BE49-F238E27FC236}">
                <a16:creationId xmlns:a16="http://schemas.microsoft.com/office/drawing/2014/main" id="{FBAE1381-D6DE-5DA5-FF1D-8EFB5535F2ED}"/>
              </a:ext>
            </a:extLst>
          </p:cNvPr>
          <p:cNvPicPr>
            <a:picLocks noChangeAspect="1"/>
          </p:cNvPicPr>
          <p:nvPr/>
        </p:nvPicPr>
        <p:blipFill>
          <a:blip r:embed="rId3"/>
          <a:stretch>
            <a:fillRect/>
          </a:stretch>
        </p:blipFill>
        <p:spPr>
          <a:xfrm>
            <a:off x="5457372" y="14514"/>
            <a:ext cx="3686628" cy="5128986"/>
          </a:xfrm>
          <a:prstGeom prst="rect">
            <a:avLst/>
          </a:prstGeom>
        </p:spPr>
      </p:pic>
      <p:pic>
        <p:nvPicPr>
          <p:cNvPr id="8" name="Picture 7">
            <a:extLst>
              <a:ext uri="{FF2B5EF4-FFF2-40B4-BE49-F238E27FC236}">
                <a16:creationId xmlns:a16="http://schemas.microsoft.com/office/drawing/2014/main" id="{C0977B3C-E3C4-459B-10B7-8043693052C0}"/>
              </a:ext>
            </a:extLst>
          </p:cNvPr>
          <p:cNvPicPr>
            <a:picLocks noChangeAspect="1"/>
          </p:cNvPicPr>
          <p:nvPr/>
        </p:nvPicPr>
        <p:blipFill>
          <a:blip r:embed="rId4"/>
          <a:stretch>
            <a:fillRect/>
          </a:stretch>
        </p:blipFill>
        <p:spPr>
          <a:xfrm>
            <a:off x="169958" y="4371051"/>
            <a:ext cx="5073911" cy="654084"/>
          </a:xfrm>
          <a:prstGeom prst="rect">
            <a:avLst/>
          </a:prstGeom>
        </p:spPr>
      </p:pic>
    </p:spTree>
    <p:extLst>
      <p:ext uri="{BB962C8B-B14F-4D97-AF65-F5344CB8AC3E}">
        <p14:creationId xmlns:p14="http://schemas.microsoft.com/office/powerpoint/2010/main" val="523752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C3E3F4-D39D-37BB-57C4-19B057B3A17B}"/>
              </a:ext>
            </a:extLst>
          </p:cNvPr>
          <p:cNvSpPr/>
          <p:nvPr/>
        </p:nvSpPr>
        <p:spPr>
          <a:xfrm>
            <a:off x="0" y="0"/>
            <a:ext cx="2264229" cy="141514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4800" dirty="0">
                <a:latin typeface="Algerian" panose="04020705040A02060702" pitchFamily="82" charset="0"/>
              </a:rPr>
              <a:t>KNN:</a:t>
            </a:r>
          </a:p>
        </p:txBody>
      </p:sp>
      <p:pic>
        <p:nvPicPr>
          <p:cNvPr id="4" name="Picture 3">
            <a:extLst>
              <a:ext uri="{FF2B5EF4-FFF2-40B4-BE49-F238E27FC236}">
                <a16:creationId xmlns:a16="http://schemas.microsoft.com/office/drawing/2014/main" id="{53398B7D-C05F-2FF5-374D-F682C01386E9}"/>
              </a:ext>
            </a:extLst>
          </p:cNvPr>
          <p:cNvPicPr>
            <a:picLocks noChangeAspect="1"/>
          </p:cNvPicPr>
          <p:nvPr/>
        </p:nvPicPr>
        <p:blipFill>
          <a:blip r:embed="rId2"/>
          <a:stretch>
            <a:fillRect/>
          </a:stretch>
        </p:blipFill>
        <p:spPr>
          <a:xfrm>
            <a:off x="66675" y="1071562"/>
            <a:ext cx="5289096" cy="3000375"/>
          </a:xfrm>
          <a:prstGeom prst="rect">
            <a:avLst/>
          </a:prstGeom>
        </p:spPr>
      </p:pic>
      <p:pic>
        <p:nvPicPr>
          <p:cNvPr id="6" name="Picture 5">
            <a:extLst>
              <a:ext uri="{FF2B5EF4-FFF2-40B4-BE49-F238E27FC236}">
                <a16:creationId xmlns:a16="http://schemas.microsoft.com/office/drawing/2014/main" id="{72D3FB02-7D98-5DA8-14B6-185538AFDC35}"/>
              </a:ext>
            </a:extLst>
          </p:cNvPr>
          <p:cNvPicPr>
            <a:picLocks noChangeAspect="1"/>
          </p:cNvPicPr>
          <p:nvPr/>
        </p:nvPicPr>
        <p:blipFill>
          <a:blip r:embed="rId3"/>
          <a:stretch>
            <a:fillRect/>
          </a:stretch>
        </p:blipFill>
        <p:spPr>
          <a:xfrm>
            <a:off x="5450114" y="1"/>
            <a:ext cx="3693886" cy="5143500"/>
          </a:xfrm>
          <a:prstGeom prst="rect">
            <a:avLst/>
          </a:prstGeom>
        </p:spPr>
      </p:pic>
      <p:pic>
        <p:nvPicPr>
          <p:cNvPr id="8" name="Picture 7">
            <a:extLst>
              <a:ext uri="{FF2B5EF4-FFF2-40B4-BE49-F238E27FC236}">
                <a16:creationId xmlns:a16="http://schemas.microsoft.com/office/drawing/2014/main" id="{392BEC7E-83D3-C31F-DECA-9A7D15043162}"/>
              </a:ext>
            </a:extLst>
          </p:cNvPr>
          <p:cNvPicPr>
            <a:picLocks noChangeAspect="1"/>
          </p:cNvPicPr>
          <p:nvPr/>
        </p:nvPicPr>
        <p:blipFill>
          <a:blip r:embed="rId4"/>
          <a:stretch>
            <a:fillRect/>
          </a:stretch>
        </p:blipFill>
        <p:spPr>
          <a:xfrm>
            <a:off x="-1" y="4195062"/>
            <a:ext cx="5428343" cy="948437"/>
          </a:xfrm>
          <a:prstGeom prst="rect">
            <a:avLst/>
          </a:prstGeom>
        </p:spPr>
      </p:pic>
    </p:spTree>
    <p:extLst>
      <p:ext uri="{BB962C8B-B14F-4D97-AF65-F5344CB8AC3E}">
        <p14:creationId xmlns:p14="http://schemas.microsoft.com/office/powerpoint/2010/main" val="1907018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FC4A8-BDC5-E235-2B4D-32D331912B94}"/>
              </a:ext>
            </a:extLst>
          </p:cNvPr>
          <p:cNvSpPr/>
          <p:nvPr/>
        </p:nvSpPr>
        <p:spPr>
          <a:xfrm>
            <a:off x="4274457" y="0"/>
            <a:ext cx="4869543" cy="740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3600" dirty="0">
                <a:latin typeface="Arial Rounded MT Bold" panose="020F0704030504030204" pitchFamily="34" charset="0"/>
              </a:rPr>
              <a:t>BOOTSTRAPPING:</a:t>
            </a:r>
          </a:p>
        </p:txBody>
      </p:sp>
      <p:pic>
        <p:nvPicPr>
          <p:cNvPr id="4" name="Picture 3">
            <a:extLst>
              <a:ext uri="{FF2B5EF4-FFF2-40B4-BE49-F238E27FC236}">
                <a16:creationId xmlns:a16="http://schemas.microsoft.com/office/drawing/2014/main" id="{678BA457-BB55-237C-BE2B-1E0FCC0C5CB5}"/>
              </a:ext>
            </a:extLst>
          </p:cNvPr>
          <p:cNvPicPr>
            <a:picLocks noChangeAspect="1"/>
          </p:cNvPicPr>
          <p:nvPr/>
        </p:nvPicPr>
        <p:blipFill>
          <a:blip r:embed="rId2"/>
          <a:stretch>
            <a:fillRect/>
          </a:stretch>
        </p:blipFill>
        <p:spPr>
          <a:xfrm>
            <a:off x="-1" y="626533"/>
            <a:ext cx="4258733" cy="3234267"/>
          </a:xfrm>
          <a:prstGeom prst="rect">
            <a:avLst/>
          </a:prstGeom>
        </p:spPr>
      </p:pic>
      <p:pic>
        <p:nvPicPr>
          <p:cNvPr id="6" name="Picture 5">
            <a:extLst>
              <a:ext uri="{FF2B5EF4-FFF2-40B4-BE49-F238E27FC236}">
                <a16:creationId xmlns:a16="http://schemas.microsoft.com/office/drawing/2014/main" id="{02C25B80-718F-32BB-3802-4054B03A45B7}"/>
              </a:ext>
            </a:extLst>
          </p:cNvPr>
          <p:cNvPicPr>
            <a:picLocks noChangeAspect="1"/>
          </p:cNvPicPr>
          <p:nvPr/>
        </p:nvPicPr>
        <p:blipFill>
          <a:blip r:embed="rId3"/>
          <a:stretch>
            <a:fillRect/>
          </a:stretch>
        </p:blipFill>
        <p:spPr>
          <a:xfrm>
            <a:off x="4292600" y="1617133"/>
            <a:ext cx="4766732" cy="3462640"/>
          </a:xfrm>
          <a:prstGeom prst="rect">
            <a:avLst/>
          </a:prstGeom>
        </p:spPr>
      </p:pic>
    </p:spTree>
    <p:extLst>
      <p:ext uri="{BB962C8B-B14F-4D97-AF65-F5344CB8AC3E}">
        <p14:creationId xmlns:p14="http://schemas.microsoft.com/office/powerpoint/2010/main" val="1289390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0A786-C9DB-ACB6-6AE8-5A627845119A}"/>
              </a:ext>
            </a:extLst>
          </p:cNvPr>
          <p:cNvPicPr>
            <a:picLocks noChangeAspect="1"/>
          </p:cNvPicPr>
          <p:nvPr/>
        </p:nvPicPr>
        <p:blipFill>
          <a:blip r:embed="rId2"/>
          <a:stretch>
            <a:fillRect/>
          </a:stretch>
        </p:blipFill>
        <p:spPr>
          <a:xfrm>
            <a:off x="134257" y="999067"/>
            <a:ext cx="4243010" cy="3962173"/>
          </a:xfrm>
          <a:prstGeom prst="rect">
            <a:avLst/>
          </a:prstGeom>
        </p:spPr>
      </p:pic>
      <p:pic>
        <p:nvPicPr>
          <p:cNvPr id="5" name="Picture 4">
            <a:extLst>
              <a:ext uri="{FF2B5EF4-FFF2-40B4-BE49-F238E27FC236}">
                <a16:creationId xmlns:a16="http://schemas.microsoft.com/office/drawing/2014/main" id="{B269DF45-AE34-2E4F-5C23-7BF94C3A3155}"/>
              </a:ext>
            </a:extLst>
          </p:cNvPr>
          <p:cNvPicPr>
            <a:picLocks noChangeAspect="1"/>
          </p:cNvPicPr>
          <p:nvPr/>
        </p:nvPicPr>
        <p:blipFill>
          <a:blip r:embed="rId3"/>
          <a:stretch>
            <a:fillRect/>
          </a:stretch>
        </p:blipFill>
        <p:spPr>
          <a:xfrm>
            <a:off x="4444999" y="59268"/>
            <a:ext cx="4763105" cy="3996266"/>
          </a:xfrm>
          <a:prstGeom prst="rect">
            <a:avLst/>
          </a:prstGeom>
        </p:spPr>
      </p:pic>
    </p:spTree>
    <p:extLst>
      <p:ext uri="{BB962C8B-B14F-4D97-AF65-F5344CB8AC3E}">
        <p14:creationId xmlns:p14="http://schemas.microsoft.com/office/powerpoint/2010/main" val="2660494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3935B5-A2D1-594E-6BB3-B997EC1D4A8C}"/>
              </a:ext>
            </a:extLst>
          </p:cNvPr>
          <p:cNvSpPr txBox="1"/>
          <p:nvPr/>
        </p:nvSpPr>
        <p:spPr>
          <a:xfrm>
            <a:off x="545842" y="1721498"/>
            <a:ext cx="5185487" cy="2377574"/>
          </a:xfrm>
          <a:prstGeom prst="rect">
            <a:avLst/>
          </a:prstGeom>
          <a:noFill/>
        </p:spPr>
        <p:txBody>
          <a:bodyPr wrap="square" rtlCol="0">
            <a:spAutoFit/>
          </a:bodyPr>
          <a:lstStyle/>
          <a:p>
            <a:r>
              <a:rPr lang="en-US" sz="4950" b="1" i="1" dirty="0"/>
              <a:t>"Early detection is your best protection." </a:t>
            </a:r>
            <a:endParaRPr lang="en-IN" sz="4950" b="1" i="1" dirty="0"/>
          </a:p>
        </p:txBody>
      </p:sp>
    </p:spTree>
    <p:extLst>
      <p:ext uri="{BB962C8B-B14F-4D97-AF65-F5344CB8AC3E}">
        <p14:creationId xmlns:p14="http://schemas.microsoft.com/office/powerpoint/2010/main" val="23997071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07B9F-3EEB-03A5-14FF-693B1DE9A853}"/>
              </a:ext>
            </a:extLst>
          </p:cNvPr>
          <p:cNvSpPr/>
          <p:nvPr/>
        </p:nvSpPr>
        <p:spPr>
          <a:xfrm>
            <a:off x="0" y="152401"/>
            <a:ext cx="1611086" cy="914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000" dirty="0">
                <a:latin typeface="Arial Black" panose="020B0A04020102020204" pitchFamily="34" charset="0"/>
              </a:rPr>
              <a:t>GRAPHS:</a:t>
            </a:r>
          </a:p>
        </p:txBody>
      </p:sp>
      <p:pic>
        <p:nvPicPr>
          <p:cNvPr id="1026" name="Picture 2">
            <a:extLst>
              <a:ext uri="{FF2B5EF4-FFF2-40B4-BE49-F238E27FC236}">
                <a16:creationId xmlns:a16="http://schemas.microsoft.com/office/drawing/2014/main" id="{71505D48-05D8-96D7-A761-2CDE78748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8" y="899888"/>
            <a:ext cx="4521199" cy="4136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6569D62-0C5C-1E61-90CD-01145D6C4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342" y="108857"/>
            <a:ext cx="4412344" cy="433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987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850A-05FD-90DC-9564-E61A41E5F46D}"/>
              </a:ext>
            </a:extLst>
          </p:cNvPr>
          <p:cNvSpPr>
            <a:spLocks noGrp="1"/>
          </p:cNvSpPr>
          <p:nvPr>
            <p:ph type="title"/>
          </p:nvPr>
        </p:nvSpPr>
        <p:spPr/>
        <p:txBody>
          <a:bodyPr>
            <a:normAutofit/>
          </a:bodyPr>
          <a:lstStyle/>
          <a:p>
            <a:r>
              <a:rPr lang="en-IN" sz="4050" b="1" i="1" dirty="0"/>
              <a:t>OUTPUT</a:t>
            </a:r>
          </a:p>
        </p:txBody>
      </p:sp>
      <p:sp>
        <p:nvSpPr>
          <p:cNvPr id="3" name="Content Placeholder 2">
            <a:extLst>
              <a:ext uri="{FF2B5EF4-FFF2-40B4-BE49-F238E27FC236}">
                <a16:creationId xmlns:a16="http://schemas.microsoft.com/office/drawing/2014/main" id="{FFE937F5-6F29-AABF-653F-9C46002D3906}"/>
              </a:ext>
            </a:extLst>
          </p:cNvPr>
          <p:cNvSpPr>
            <a:spLocks noGrp="1"/>
          </p:cNvSpPr>
          <p:nvPr>
            <p:ph idx="1"/>
          </p:nvPr>
        </p:nvSpPr>
        <p:spPr>
          <a:xfrm>
            <a:off x="514350" y="1329268"/>
            <a:ext cx="8115300" cy="3733800"/>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The results indicate that the Perceptron model has the highest mean accuracy (0.49) but also the highest standard deviation (0.09), suggesting significant fluctuation in its performance. On the other hand, the K-Nearest Neighbors (KNN) classifier demonstrates slightly lower mean accuracy (0.52) but a much lower standard deviation (0.05), indicating more consistent results. Logistic Regression and SVM have similar mean accuracies (0.48) and moderate standard deviations (0.06), making them reasonably stable models. Therefore, the conclusion is that the Perceptron model is the most fluctuating, while the KNN classifier is the most consistent in its predictive performance.</a:t>
            </a:r>
            <a:endParaRPr lang="en-IN" dirty="0">
              <a:latin typeface="Arial" panose="020B0604020202020204" pitchFamily="34" charset="0"/>
              <a:cs typeface="Arial" panose="020B0604020202020204" pitchFamily="34" charset="0"/>
            </a:endParaRPr>
          </a:p>
          <a:p>
            <a:pPr marL="0" indent="0">
              <a:buNone/>
            </a:pPr>
            <a:r>
              <a:rPr lang="en-US" dirty="0"/>
              <a:t>The Perceptron model exhibits the most fluctuation because it relies on random weight and bias initialization in each iteration, leading to significant variability in its performance.</a:t>
            </a:r>
          </a:p>
          <a:p>
            <a:pPr marL="0" indent="0">
              <a:buNone/>
            </a:pPr>
            <a:r>
              <a:rPr lang="en-US" dirty="0"/>
              <a:t>In contrast, K-Nearest Neighbors (KNN) classifier tends to be more consistent as it makes predictions based on the proximity of data points, and it does not rely on random initializations. KNN's performance remains relatively stable as the dataset and distance metric remain constant.</a:t>
            </a:r>
          </a:p>
        </p:txBody>
      </p:sp>
    </p:spTree>
    <p:extLst>
      <p:ext uri="{BB962C8B-B14F-4D97-AF65-F5344CB8AC3E}">
        <p14:creationId xmlns:p14="http://schemas.microsoft.com/office/powerpoint/2010/main" val="2942241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8C08-8C8D-1B9A-0B9B-5C63D6F649E2}"/>
              </a:ext>
            </a:extLst>
          </p:cNvPr>
          <p:cNvSpPr>
            <a:spLocks noGrp="1"/>
          </p:cNvSpPr>
          <p:nvPr>
            <p:ph type="title"/>
          </p:nvPr>
        </p:nvSpPr>
        <p:spPr>
          <a:xfrm>
            <a:off x="2095500" y="-49020"/>
            <a:ext cx="6457950" cy="969771"/>
          </a:xfrm>
        </p:spPr>
        <p:txBody>
          <a:bodyPr/>
          <a:lstStyle/>
          <a:p>
            <a:r>
              <a:rPr lang="en-IN" b="1" i="1" u="sng" dirty="0"/>
              <a:t>CONCLUSION</a:t>
            </a:r>
          </a:p>
        </p:txBody>
      </p:sp>
      <p:sp>
        <p:nvSpPr>
          <p:cNvPr id="8" name="Rectangle 2">
            <a:extLst>
              <a:ext uri="{FF2B5EF4-FFF2-40B4-BE49-F238E27FC236}">
                <a16:creationId xmlns:a16="http://schemas.microsoft.com/office/drawing/2014/main" id="{5D0FE9BB-BDC0-1958-D83C-47C69B9F2C89}"/>
              </a:ext>
            </a:extLst>
          </p:cNvPr>
          <p:cNvSpPr>
            <a:spLocks noChangeArrowheads="1"/>
          </p:cNvSpPr>
          <p:nvPr/>
        </p:nvSpPr>
        <p:spPr bwMode="auto">
          <a:xfrm rot="10800000" flipV="1">
            <a:off x="514351" y="1900172"/>
            <a:ext cx="7937339"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b="1" i="1" dirty="0">
                <a:latin typeface="Arial" panose="020B0604020202020204" pitchFamily="34" charset="0"/>
              </a:rPr>
              <a:t>One of the crucial real-world medical challenges is the early detection of breast cancer. In this study, comprehensive efforts have been dedicated to designing a system aimed at predicting breast cancer. While the exact causes of breast cancer remain a subject of ongoing research, making prediction challenging, we have undertaken experiments using available datasets with the goal of creating a highly accurate predictive model.</a:t>
            </a:r>
          </a:p>
          <a:p>
            <a:pPr defTabSz="685800" eaLnBrk="0" fontAlgn="base" hangingPunct="0">
              <a:spcBef>
                <a:spcPct val="0"/>
              </a:spcBef>
              <a:spcAft>
                <a:spcPct val="0"/>
              </a:spcAft>
            </a:pPr>
            <a:r>
              <a:rPr lang="en-US" altLang="en-US" b="1" i="1" dirty="0">
                <a:latin typeface="Arial" panose="020B0604020202020204" pitchFamily="34" charset="0"/>
              </a:rPr>
              <a:t>The objective is to develop a system that can effectively predict the presence of breast cancer, similar to the way diabetes prediction systems are developed. Although the causes of breast cancer may not be fully understood, the focus is on leveraging data-driven approaches to create a robust predictive model.</a:t>
            </a:r>
          </a:p>
          <a:p>
            <a:pPr defTabSz="685800" eaLnBrk="0" fontAlgn="base" hangingPunct="0">
              <a:spcBef>
                <a:spcPct val="0"/>
              </a:spcBef>
              <a:spcAft>
                <a:spcPct val="0"/>
              </a:spcAft>
            </a:pPr>
            <a:r>
              <a:rPr lang="en-US" altLang="en-US" b="1" i="1" dirty="0">
                <a:latin typeface="Arial" panose="020B0604020202020204" pitchFamily="34" charset="0"/>
              </a:rPr>
              <a:t>Through this research, we aspire to contribute to the early detection and intervention of breast cancer, ultimately improving outcomes for individuals at risk.</a:t>
            </a:r>
          </a:p>
        </p:txBody>
      </p:sp>
    </p:spTree>
    <p:extLst>
      <p:ext uri="{BB962C8B-B14F-4D97-AF65-F5344CB8AC3E}">
        <p14:creationId xmlns:p14="http://schemas.microsoft.com/office/powerpoint/2010/main" val="1733593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8366E0-9445-543D-44E8-7286B400609E}"/>
              </a:ext>
            </a:extLst>
          </p:cNvPr>
          <p:cNvSpPr/>
          <p:nvPr/>
        </p:nvSpPr>
        <p:spPr>
          <a:xfrm>
            <a:off x="0" y="1608666"/>
            <a:ext cx="8813800" cy="17102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800" dirty="0"/>
              <a:t>https://github.com/lakshmisrinallani/Review-2</a:t>
            </a:r>
          </a:p>
        </p:txBody>
      </p:sp>
      <p:sp>
        <p:nvSpPr>
          <p:cNvPr id="3" name="Rectangle: Rounded Corners 2">
            <a:extLst>
              <a:ext uri="{FF2B5EF4-FFF2-40B4-BE49-F238E27FC236}">
                <a16:creationId xmlns:a16="http://schemas.microsoft.com/office/drawing/2014/main" id="{AAAB29C7-634E-F4D1-84CC-B30A2F2C7C7C}"/>
              </a:ext>
            </a:extLst>
          </p:cNvPr>
          <p:cNvSpPr/>
          <p:nvPr/>
        </p:nvSpPr>
        <p:spPr>
          <a:xfrm>
            <a:off x="3471333" y="397934"/>
            <a:ext cx="5520267" cy="8128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5400" dirty="0">
                <a:latin typeface="Algerian" panose="04020705040A02060702" pitchFamily="82" charset="0"/>
              </a:rPr>
              <a:t>GITHUB LINK:</a:t>
            </a:r>
          </a:p>
        </p:txBody>
      </p:sp>
    </p:spTree>
    <p:extLst>
      <p:ext uri="{BB962C8B-B14F-4D97-AF65-F5344CB8AC3E}">
        <p14:creationId xmlns:p14="http://schemas.microsoft.com/office/powerpoint/2010/main" val="1397346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543663-E0C3-D4BE-BFD4-4C5A7AB4EE82}"/>
              </a:ext>
            </a:extLst>
          </p:cNvPr>
          <p:cNvSpPr txBox="1"/>
          <p:nvPr/>
        </p:nvSpPr>
        <p:spPr>
          <a:xfrm flipH="1">
            <a:off x="2981424" y="2180121"/>
            <a:ext cx="3286025" cy="784830"/>
          </a:xfrm>
          <a:prstGeom prst="rect">
            <a:avLst/>
          </a:prstGeom>
          <a:noFill/>
        </p:spPr>
        <p:txBody>
          <a:bodyPr wrap="square" rtlCol="0">
            <a:spAutoFit/>
          </a:bodyPr>
          <a:lstStyle/>
          <a:p>
            <a:r>
              <a:rPr lang="en-IN" sz="4500" b="1" dirty="0"/>
              <a:t>Thank you</a:t>
            </a:r>
          </a:p>
        </p:txBody>
      </p:sp>
    </p:spTree>
    <p:extLst>
      <p:ext uri="{BB962C8B-B14F-4D97-AF65-F5344CB8AC3E}">
        <p14:creationId xmlns:p14="http://schemas.microsoft.com/office/powerpoint/2010/main" val="1898429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CA6C-3F01-AF13-36AF-186F1354DAD3}"/>
              </a:ext>
            </a:extLst>
          </p:cNvPr>
          <p:cNvSpPr>
            <a:spLocks noGrp="1"/>
          </p:cNvSpPr>
          <p:nvPr>
            <p:ph type="title"/>
          </p:nvPr>
        </p:nvSpPr>
        <p:spPr/>
        <p:txBody>
          <a:bodyPr>
            <a:normAutofit/>
          </a:bodyPr>
          <a:lstStyle/>
          <a:p>
            <a:r>
              <a:rPr lang="en-IN" sz="3600" b="1" i="1" dirty="0"/>
              <a:t>INTRODUCTION</a:t>
            </a:r>
          </a:p>
        </p:txBody>
      </p:sp>
      <p:sp>
        <p:nvSpPr>
          <p:cNvPr id="3" name="Content Placeholder 2">
            <a:extLst>
              <a:ext uri="{FF2B5EF4-FFF2-40B4-BE49-F238E27FC236}">
                <a16:creationId xmlns:a16="http://schemas.microsoft.com/office/drawing/2014/main" id="{D48870F5-87FB-7370-D377-C43DE9B48D4F}"/>
              </a:ext>
            </a:extLst>
          </p:cNvPr>
          <p:cNvSpPr>
            <a:spLocks noGrp="1"/>
          </p:cNvSpPr>
          <p:nvPr>
            <p:ph idx="1"/>
          </p:nvPr>
        </p:nvSpPr>
        <p:spPr/>
        <p:txBody>
          <a:bodyPr/>
          <a:lstStyle/>
          <a:p>
            <a:r>
              <a:rPr lang="en-US" dirty="0">
                <a:effectLst/>
              </a:rPr>
              <a:t>Breast cancer is a disease that affects millions of people each year, both men and women. It is a serious illness that can have devastating consequences if not detected and treated early. That's why it's so important to learn about breast cancer and understand the basics of this disease.</a:t>
            </a:r>
          </a:p>
          <a:p>
            <a:endParaRPr lang="en-US" dirty="0"/>
          </a:p>
          <a:p>
            <a:endParaRPr lang="en-US" dirty="0"/>
          </a:p>
          <a:p>
            <a:r>
              <a:rPr lang="en-US" dirty="0">
                <a:effectLst/>
              </a:rPr>
              <a:t>Breast cancer can be a scary topic, but it's important to approach it with compassion and understanding. By learning about breast cancer, you can help yourself and others stay informed and take steps to reduce your risk of developing this disease.</a:t>
            </a:r>
            <a:endParaRPr lang="en-US" dirty="0"/>
          </a:p>
          <a:p>
            <a:endParaRPr lang="en-IN" dirty="0"/>
          </a:p>
        </p:txBody>
      </p:sp>
    </p:spTree>
    <p:extLst>
      <p:ext uri="{BB962C8B-B14F-4D97-AF65-F5344CB8AC3E}">
        <p14:creationId xmlns:p14="http://schemas.microsoft.com/office/powerpoint/2010/main" val="2032916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AA02-F0B2-2E70-C861-45FBEA00C850}"/>
              </a:ext>
            </a:extLst>
          </p:cNvPr>
          <p:cNvSpPr>
            <a:spLocks noGrp="1"/>
          </p:cNvSpPr>
          <p:nvPr>
            <p:ph type="title"/>
          </p:nvPr>
        </p:nvSpPr>
        <p:spPr/>
        <p:txBody>
          <a:bodyPr/>
          <a:lstStyle/>
          <a:p>
            <a:r>
              <a:rPr lang="en-IN" b="1" i="1" dirty="0"/>
              <a:t>What is Breast Cancer?</a:t>
            </a:r>
          </a:p>
        </p:txBody>
      </p:sp>
      <p:pic>
        <p:nvPicPr>
          <p:cNvPr id="5" name="Content Placeholder 4">
            <a:extLst>
              <a:ext uri="{FF2B5EF4-FFF2-40B4-BE49-F238E27FC236}">
                <a16:creationId xmlns:a16="http://schemas.microsoft.com/office/drawing/2014/main" id="{8FC947A9-3F56-09F7-F1D9-1D8A4ED2E619}"/>
              </a:ext>
            </a:extLst>
          </p:cNvPr>
          <p:cNvPicPr>
            <a:picLocks noGrp="1" noChangeAspect="1"/>
          </p:cNvPicPr>
          <p:nvPr>
            <p:ph idx="1"/>
          </p:nvPr>
        </p:nvPicPr>
        <p:blipFill>
          <a:blip r:embed="rId2"/>
          <a:stretch>
            <a:fillRect/>
          </a:stretch>
        </p:blipFill>
        <p:spPr>
          <a:xfrm>
            <a:off x="5400675" y="1543051"/>
            <a:ext cx="3018235" cy="3018235"/>
          </a:xfrm>
        </p:spPr>
      </p:pic>
      <p:sp>
        <p:nvSpPr>
          <p:cNvPr id="6" name="TextBox 5">
            <a:extLst>
              <a:ext uri="{FF2B5EF4-FFF2-40B4-BE49-F238E27FC236}">
                <a16:creationId xmlns:a16="http://schemas.microsoft.com/office/drawing/2014/main" id="{1794AEAF-9F80-4F82-0B5F-196633D567F3}"/>
              </a:ext>
            </a:extLst>
          </p:cNvPr>
          <p:cNvSpPr txBox="1"/>
          <p:nvPr/>
        </p:nvSpPr>
        <p:spPr>
          <a:xfrm>
            <a:off x="577333" y="1543051"/>
            <a:ext cx="3810389" cy="1962845"/>
          </a:xfrm>
          <a:prstGeom prst="rect">
            <a:avLst/>
          </a:prstGeom>
          <a:noFill/>
        </p:spPr>
        <p:txBody>
          <a:bodyPr wrap="square" rtlCol="0">
            <a:spAutoFit/>
          </a:bodyPr>
          <a:lstStyle/>
          <a:p>
            <a:r>
              <a:rPr lang="en-US" sz="1013" dirty="0"/>
              <a:t>Breast cancer is a type of cancer that starts in the cells of the breast. These cells can grow uncontrollably and form a mass or lump. Breast cancer can occur in both men and women, but it is much more common in women.</a:t>
            </a:r>
          </a:p>
          <a:p>
            <a:endParaRPr lang="en-US" sz="1013" dirty="0"/>
          </a:p>
          <a:p>
            <a:r>
              <a:rPr lang="en-US" sz="1013" dirty="0"/>
              <a:t>The exact cause of breast cancer is not known, but there are certain risk factors that can increase a person's chances of developing it. Some of these risk factors include age, family history, and exposure to estrogen. Breast cancer can also develop in people with no known risk factors.</a:t>
            </a:r>
          </a:p>
          <a:p>
            <a:endParaRPr lang="en-IN" sz="1013" dirty="0"/>
          </a:p>
        </p:txBody>
      </p:sp>
    </p:spTree>
    <p:extLst>
      <p:ext uri="{BB962C8B-B14F-4D97-AF65-F5344CB8AC3E}">
        <p14:creationId xmlns:p14="http://schemas.microsoft.com/office/powerpoint/2010/main" val="1588921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anim calcmode="lin" valueType="num">
                                      <p:cBhvr>
                                        <p:cTn id="18" dur="2000" fill="hold"/>
                                        <p:tgtEl>
                                          <p:spTgt spid="6"/>
                                        </p:tgtEl>
                                        <p:attrNameLst>
                                          <p:attrName>ppt_w</p:attrName>
                                        </p:attrNameLst>
                                      </p:cBhvr>
                                      <p:tavLst>
                                        <p:tav tm="0" fmla="#ppt_w*sin(2.5*pi*$)">
                                          <p:val>
                                            <p:fltVal val="0"/>
                                          </p:val>
                                        </p:tav>
                                        <p:tav tm="100000">
                                          <p:val>
                                            <p:fltVal val="1"/>
                                          </p:val>
                                        </p:tav>
                                      </p:tavLst>
                                    </p:anim>
                                    <p:anim calcmode="lin" valueType="num">
                                      <p:cBhvr>
                                        <p:cTn id="1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B627-A1C6-B8A7-DB29-DE6937AC03EC}"/>
              </a:ext>
            </a:extLst>
          </p:cNvPr>
          <p:cNvSpPr>
            <a:spLocks noGrp="1"/>
          </p:cNvSpPr>
          <p:nvPr>
            <p:ph type="title"/>
          </p:nvPr>
        </p:nvSpPr>
        <p:spPr>
          <a:xfrm>
            <a:off x="2171700" y="524792"/>
            <a:ext cx="6457950" cy="1066748"/>
          </a:xfrm>
        </p:spPr>
        <p:txBody>
          <a:bodyPr/>
          <a:lstStyle/>
          <a:p>
            <a:r>
              <a:rPr lang="en-IN" b="1" i="1" dirty="0"/>
              <a:t>Causes of Breast Cancer</a:t>
            </a:r>
          </a:p>
        </p:txBody>
      </p:sp>
      <p:sp>
        <p:nvSpPr>
          <p:cNvPr id="3" name="Content Placeholder 2">
            <a:extLst>
              <a:ext uri="{FF2B5EF4-FFF2-40B4-BE49-F238E27FC236}">
                <a16:creationId xmlns:a16="http://schemas.microsoft.com/office/drawing/2014/main" id="{F6A2D8BB-6143-2A23-149D-3658B77543C3}"/>
              </a:ext>
            </a:extLst>
          </p:cNvPr>
          <p:cNvSpPr>
            <a:spLocks noGrp="1"/>
          </p:cNvSpPr>
          <p:nvPr>
            <p:ph idx="1"/>
          </p:nvPr>
        </p:nvSpPr>
        <p:spPr/>
        <p:txBody>
          <a:bodyPr>
            <a:normAutofit fontScale="62500" lnSpcReduction="20000"/>
          </a:bodyPr>
          <a:lstStyle/>
          <a:p>
            <a:r>
              <a:rPr lang="en-US" b="1" dirty="0">
                <a:effectLst/>
              </a:rPr>
              <a:t>Risk Factors</a:t>
            </a:r>
            <a:endParaRPr lang="en-US" b="1" dirty="0"/>
          </a:p>
          <a:p>
            <a:r>
              <a:rPr lang="en-US" dirty="0">
                <a:effectLst/>
              </a:rPr>
              <a:t>While the exact cause of breast cancer is unknown, there are certain risk factors that increase the likelihood of developing the disease. These include:</a:t>
            </a:r>
            <a:endParaRPr lang="en-US" dirty="0"/>
          </a:p>
          <a:p>
            <a:pPr>
              <a:buFont typeface="Arial" panose="020B0604020202020204" pitchFamily="34" charset="0"/>
              <a:buChar char="•"/>
            </a:pPr>
            <a:r>
              <a:rPr lang="en-US" dirty="0">
                <a:effectLst/>
              </a:rPr>
              <a:t>Gender: Women are more likely to develop breast cancer than men.</a:t>
            </a:r>
          </a:p>
          <a:p>
            <a:pPr>
              <a:buFont typeface="Arial" panose="020B0604020202020204" pitchFamily="34" charset="0"/>
              <a:buChar char="•"/>
            </a:pPr>
            <a:r>
              <a:rPr lang="en-US" dirty="0">
                <a:effectLst/>
              </a:rPr>
              <a:t>Age: The risk of breast cancer increases as a person gets older.</a:t>
            </a:r>
          </a:p>
          <a:p>
            <a:pPr>
              <a:buFont typeface="Arial" panose="020B0604020202020204" pitchFamily="34" charset="0"/>
              <a:buChar char="•"/>
            </a:pPr>
            <a:r>
              <a:rPr lang="en-US" dirty="0">
                <a:effectLst/>
              </a:rPr>
              <a:t>Family history of breast cancer: Having a close relative with breast cancer increases the risk of developing the disease.</a:t>
            </a:r>
          </a:p>
          <a:p>
            <a:pPr>
              <a:buFont typeface="Arial" panose="020B0604020202020204" pitchFamily="34" charset="0"/>
              <a:buChar char="•"/>
            </a:pPr>
            <a:r>
              <a:rPr lang="en-US" dirty="0">
                <a:effectLst/>
              </a:rPr>
              <a:t>Certain gene mutations: Inherited mutations in the BRCA1 and BRCA2 genes increase the risk of breast cancer.</a:t>
            </a:r>
          </a:p>
          <a:p>
            <a:r>
              <a:rPr lang="en-US" b="1" dirty="0">
                <a:effectLst/>
              </a:rPr>
              <a:t>Impact on Men</a:t>
            </a:r>
            <a:endParaRPr lang="en-US" b="1" dirty="0"/>
          </a:p>
          <a:p>
            <a:r>
              <a:rPr lang="en-US" dirty="0">
                <a:effectLst/>
              </a:rPr>
              <a:t>While breast cancer is more common in women, men can also develop the disease. In fact, about 1 in every 100 cases of breast cancer occurs in men. Men with breast cancer may experience similar symptoms to women, such as a lump in the breast or nipple discharge.</a:t>
            </a:r>
            <a:endParaRPr lang="en-US" dirty="0"/>
          </a:p>
          <a:p>
            <a:r>
              <a:rPr lang="en-US" b="1" dirty="0">
                <a:effectLst/>
              </a:rPr>
              <a:t>Impact on Women</a:t>
            </a:r>
            <a:endParaRPr lang="en-US" b="1" dirty="0"/>
          </a:p>
          <a:p>
            <a:r>
              <a:rPr lang="en-US" dirty="0">
                <a:effectLst/>
              </a:rPr>
              <a:t>Breast cancer is the most common cancer among women worldwide. It can have a significant impact on a woman's physical and emotional well-being, as well as her relationships and daily life. Early detection through regular mammograms and self-exams can improve the chances of successful treatment and recovery.</a:t>
            </a:r>
            <a:endParaRPr lang="en-US" dirty="0"/>
          </a:p>
          <a:p>
            <a:endParaRPr lang="en-IN" dirty="0"/>
          </a:p>
        </p:txBody>
      </p:sp>
    </p:spTree>
    <p:extLst>
      <p:ext uri="{BB962C8B-B14F-4D97-AF65-F5344CB8AC3E}">
        <p14:creationId xmlns:p14="http://schemas.microsoft.com/office/powerpoint/2010/main" val="769016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wipe(down)">
                                      <p:cBhvr>
                                        <p:cTn id="48" dur="580">
                                          <p:stCondLst>
                                            <p:cond delay="0"/>
                                          </p:stCondLst>
                                        </p:cTn>
                                        <p:tgtEl>
                                          <p:spTgt spid="3">
                                            <p:txEl>
                                              <p:pRg st="2" end="2"/>
                                            </p:txEl>
                                          </p:spTgt>
                                        </p:tgtEl>
                                      </p:cBhvr>
                                    </p:animEffect>
                                    <p:anim calcmode="lin" valueType="num">
                                      <p:cBhvr>
                                        <p:cTn id="49"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3">
                                            <p:txEl>
                                              <p:pRg st="2" end="2"/>
                                            </p:txEl>
                                          </p:spTgt>
                                        </p:tgtEl>
                                      </p:cBhvr>
                                      <p:to x="100000" y="60000"/>
                                    </p:animScale>
                                    <p:animScale>
                                      <p:cBhvr>
                                        <p:cTn id="55" dur="166" decel="50000">
                                          <p:stCondLst>
                                            <p:cond delay="676"/>
                                          </p:stCondLst>
                                        </p:cTn>
                                        <p:tgtEl>
                                          <p:spTgt spid="3">
                                            <p:txEl>
                                              <p:pRg st="2" end="2"/>
                                            </p:txEl>
                                          </p:spTgt>
                                        </p:tgtEl>
                                      </p:cBhvr>
                                      <p:to x="100000" y="100000"/>
                                    </p:animScale>
                                    <p:animScale>
                                      <p:cBhvr>
                                        <p:cTn id="56" dur="26">
                                          <p:stCondLst>
                                            <p:cond delay="1312"/>
                                          </p:stCondLst>
                                        </p:cTn>
                                        <p:tgtEl>
                                          <p:spTgt spid="3">
                                            <p:txEl>
                                              <p:pRg st="2" end="2"/>
                                            </p:txEl>
                                          </p:spTgt>
                                        </p:tgtEl>
                                      </p:cBhvr>
                                      <p:to x="100000" y="80000"/>
                                    </p:animScale>
                                    <p:animScale>
                                      <p:cBhvr>
                                        <p:cTn id="57" dur="166" decel="50000">
                                          <p:stCondLst>
                                            <p:cond delay="1338"/>
                                          </p:stCondLst>
                                        </p:cTn>
                                        <p:tgtEl>
                                          <p:spTgt spid="3">
                                            <p:txEl>
                                              <p:pRg st="2" end="2"/>
                                            </p:txEl>
                                          </p:spTgt>
                                        </p:tgtEl>
                                      </p:cBhvr>
                                      <p:to x="100000" y="100000"/>
                                    </p:animScale>
                                    <p:animScale>
                                      <p:cBhvr>
                                        <p:cTn id="58" dur="26">
                                          <p:stCondLst>
                                            <p:cond delay="1642"/>
                                          </p:stCondLst>
                                        </p:cTn>
                                        <p:tgtEl>
                                          <p:spTgt spid="3">
                                            <p:txEl>
                                              <p:pRg st="2" end="2"/>
                                            </p:txEl>
                                          </p:spTgt>
                                        </p:tgtEl>
                                      </p:cBhvr>
                                      <p:to x="100000" y="90000"/>
                                    </p:animScale>
                                    <p:animScale>
                                      <p:cBhvr>
                                        <p:cTn id="59" dur="166" decel="50000">
                                          <p:stCondLst>
                                            <p:cond delay="1668"/>
                                          </p:stCondLst>
                                        </p:cTn>
                                        <p:tgtEl>
                                          <p:spTgt spid="3">
                                            <p:txEl>
                                              <p:pRg st="2" end="2"/>
                                            </p:txEl>
                                          </p:spTgt>
                                        </p:tgtEl>
                                      </p:cBhvr>
                                      <p:to x="100000" y="100000"/>
                                    </p:animScale>
                                    <p:animScale>
                                      <p:cBhvr>
                                        <p:cTn id="60" dur="26">
                                          <p:stCondLst>
                                            <p:cond delay="1808"/>
                                          </p:stCondLst>
                                        </p:cTn>
                                        <p:tgtEl>
                                          <p:spTgt spid="3">
                                            <p:txEl>
                                              <p:pRg st="2" end="2"/>
                                            </p:txEl>
                                          </p:spTgt>
                                        </p:tgtEl>
                                      </p:cBhvr>
                                      <p:to x="100000" y="95000"/>
                                    </p:animScale>
                                    <p:animScale>
                                      <p:cBhvr>
                                        <p:cTn id="61" dur="166" decel="50000">
                                          <p:stCondLst>
                                            <p:cond delay="1834"/>
                                          </p:stCondLst>
                                        </p:cTn>
                                        <p:tgtEl>
                                          <p:spTgt spid="3">
                                            <p:txEl>
                                              <p:pRg st="2" end="2"/>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animEffect transition="in" filter="wipe(down)">
                                      <p:cBhvr>
                                        <p:cTn id="66" dur="580">
                                          <p:stCondLst>
                                            <p:cond delay="0"/>
                                          </p:stCondLst>
                                        </p:cTn>
                                        <p:tgtEl>
                                          <p:spTgt spid="3">
                                            <p:txEl>
                                              <p:pRg st="3" end="3"/>
                                            </p:txEl>
                                          </p:spTgt>
                                        </p:tgtEl>
                                      </p:cBhvr>
                                    </p:animEffect>
                                    <p:anim calcmode="lin" valueType="num">
                                      <p:cBhvr>
                                        <p:cTn id="67"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3">
                                            <p:txEl>
                                              <p:pRg st="3" end="3"/>
                                            </p:txEl>
                                          </p:spTgt>
                                        </p:tgtEl>
                                      </p:cBhvr>
                                      <p:to x="100000" y="60000"/>
                                    </p:animScale>
                                    <p:animScale>
                                      <p:cBhvr>
                                        <p:cTn id="73" dur="166" decel="50000">
                                          <p:stCondLst>
                                            <p:cond delay="676"/>
                                          </p:stCondLst>
                                        </p:cTn>
                                        <p:tgtEl>
                                          <p:spTgt spid="3">
                                            <p:txEl>
                                              <p:pRg st="3" end="3"/>
                                            </p:txEl>
                                          </p:spTgt>
                                        </p:tgtEl>
                                      </p:cBhvr>
                                      <p:to x="100000" y="100000"/>
                                    </p:animScale>
                                    <p:animScale>
                                      <p:cBhvr>
                                        <p:cTn id="74" dur="26">
                                          <p:stCondLst>
                                            <p:cond delay="1312"/>
                                          </p:stCondLst>
                                        </p:cTn>
                                        <p:tgtEl>
                                          <p:spTgt spid="3">
                                            <p:txEl>
                                              <p:pRg st="3" end="3"/>
                                            </p:txEl>
                                          </p:spTgt>
                                        </p:tgtEl>
                                      </p:cBhvr>
                                      <p:to x="100000" y="80000"/>
                                    </p:animScale>
                                    <p:animScale>
                                      <p:cBhvr>
                                        <p:cTn id="75" dur="166" decel="50000">
                                          <p:stCondLst>
                                            <p:cond delay="1338"/>
                                          </p:stCondLst>
                                        </p:cTn>
                                        <p:tgtEl>
                                          <p:spTgt spid="3">
                                            <p:txEl>
                                              <p:pRg st="3" end="3"/>
                                            </p:txEl>
                                          </p:spTgt>
                                        </p:tgtEl>
                                      </p:cBhvr>
                                      <p:to x="100000" y="100000"/>
                                    </p:animScale>
                                    <p:animScale>
                                      <p:cBhvr>
                                        <p:cTn id="76" dur="26">
                                          <p:stCondLst>
                                            <p:cond delay="1642"/>
                                          </p:stCondLst>
                                        </p:cTn>
                                        <p:tgtEl>
                                          <p:spTgt spid="3">
                                            <p:txEl>
                                              <p:pRg st="3" end="3"/>
                                            </p:txEl>
                                          </p:spTgt>
                                        </p:tgtEl>
                                      </p:cBhvr>
                                      <p:to x="100000" y="90000"/>
                                    </p:animScale>
                                    <p:animScale>
                                      <p:cBhvr>
                                        <p:cTn id="77" dur="166" decel="50000">
                                          <p:stCondLst>
                                            <p:cond delay="1668"/>
                                          </p:stCondLst>
                                        </p:cTn>
                                        <p:tgtEl>
                                          <p:spTgt spid="3">
                                            <p:txEl>
                                              <p:pRg st="3" end="3"/>
                                            </p:txEl>
                                          </p:spTgt>
                                        </p:tgtEl>
                                      </p:cBhvr>
                                      <p:to x="100000" y="100000"/>
                                    </p:animScale>
                                    <p:animScale>
                                      <p:cBhvr>
                                        <p:cTn id="78" dur="26">
                                          <p:stCondLst>
                                            <p:cond delay="1808"/>
                                          </p:stCondLst>
                                        </p:cTn>
                                        <p:tgtEl>
                                          <p:spTgt spid="3">
                                            <p:txEl>
                                              <p:pRg st="3" end="3"/>
                                            </p:txEl>
                                          </p:spTgt>
                                        </p:tgtEl>
                                      </p:cBhvr>
                                      <p:to x="100000" y="95000"/>
                                    </p:animScale>
                                    <p:animScale>
                                      <p:cBhvr>
                                        <p:cTn id="79" dur="166" decel="50000">
                                          <p:stCondLst>
                                            <p:cond delay="1834"/>
                                          </p:stCondLst>
                                        </p:cTn>
                                        <p:tgtEl>
                                          <p:spTgt spid="3">
                                            <p:txEl>
                                              <p:pRg st="3" end="3"/>
                                            </p:txEl>
                                          </p:spTgt>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grpId="0" nodeType="clickEffect">
                                  <p:stCondLst>
                                    <p:cond delay="0"/>
                                  </p:stCondLst>
                                  <p:childTnLst>
                                    <p:set>
                                      <p:cBhvr>
                                        <p:cTn id="83" dur="1" fill="hold">
                                          <p:stCondLst>
                                            <p:cond delay="0"/>
                                          </p:stCondLst>
                                        </p:cTn>
                                        <p:tgtEl>
                                          <p:spTgt spid="3">
                                            <p:txEl>
                                              <p:pRg st="4" end="4"/>
                                            </p:txEl>
                                          </p:spTgt>
                                        </p:tgtEl>
                                        <p:attrNameLst>
                                          <p:attrName>style.visibility</p:attrName>
                                        </p:attrNameLst>
                                      </p:cBhvr>
                                      <p:to>
                                        <p:strVal val="visible"/>
                                      </p:to>
                                    </p:set>
                                    <p:animEffect transition="in" filter="wipe(down)">
                                      <p:cBhvr>
                                        <p:cTn id="84" dur="580">
                                          <p:stCondLst>
                                            <p:cond delay="0"/>
                                          </p:stCondLst>
                                        </p:cTn>
                                        <p:tgtEl>
                                          <p:spTgt spid="3">
                                            <p:txEl>
                                              <p:pRg st="4" end="4"/>
                                            </p:txEl>
                                          </p:spTgt>
                                        </p:tgtEl>
                                      </p:cBhvr>
                                    </p:animEffect>
                                    <p:anim calcmode="lin" valueType="num">
                                      <p:cBhvr>
                                        <p:cTn id="85"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90" dur="26">
                                          <p:stCondLst>
                                            <p:cond delay="650"/>
                                          </p:stCondLst>
                                        </p:cTn>
                                        <p:tgtEl>
                                          <p:spTgt spid="3">
                                            <p:txEl>
                                              <p:pRg st="4" end="4"/>
                                            </p:txEl>
                                          </p:spTgt>
                                        </p:tgtEl>
                                      </p:cBhvr>
                                      <p:to x="100000" y="60000"/>
                                    </p:animScale>
                                    <p:animScale>
                                      <p:cBhvr>
                                        <p:cTn id="91" dur="166" decel="50000">
                                          <p:stCondLst>
                                            <p:cond delay="676"/>
                                          </p:stCondLst>
                                        </p:cTn>
                                        <p:tgtEl>
                                          <p:spTgt spid="3">
                                            <p:txEl>
                                              <p:pRg st="4" end="4"/>
                                            </p:txEl>
                                          </p:spTgt>
                                        </p:tgtEl>
                                      </p:cBhvr>
                                      <p:to x="100000" y="100000"/>
                                    </p:animScale>
                                    <p:animScale>
                                      <p:cBhvr>
                                        <p:cTn id="92" dur="26">
                                          <p:stCondLst>
                                            <p:cond delay="1312"/>
                                          </p:stCondLst>
                                        </p:cTn>
                                        <p:tgtEl>
                                          <p:spTgt spid="3">
                                            <p:txEl>
                                              <p:pRg st="4" end="4"/>
                                            </p:txEl>
                                          </p:spTgt>
                                        </p:tgtEl>
                                      </p:cBhvr>
                                      <p:to x="100000" y="80000"/>
                                    </p:animScale>
                                    <p:animScale>
                                      <p:cBhvr>
                                        <p:cTn id="93" dur="166" decel="50000">
                                          <p:stCondLst>
                                            <p:cond delay="1338"/>
                                          </p:stCondLst>
                                        </p:cTn>
                                        <p:tgtEl>
                                          <p:spTgt spid="3">
                                            <p:txEl>
                                              <p:pRg st="4" end="4"/>
                                            </p:txEl>
                                          </p:spTgt>
                                        </p:tgtEl>
                                      </p:cBhvr>
                                      <p:to x="100000" y="100000"/>
                                    </p:animScale>
                                    <p:animScale>
                                      <p:cBhvr>
                                        <p:cTn id="94" dur="26">
                                          <p:stCondLst>
                                            <p:cond delay="1642"/>
                                          </p:stCondLst>
                                        </p:cTn>
                                        <p:tgtEl>
                                          <p:spTgt spid="3">
                                            <p:txEl>
                                              <p:pRg st="4" end="4"/>
                                            </p:txEl>
                                          </p:spTgt>
                                        </p:tgtEl>
                                      </p:cBhvr>
                                      <p:to x="100000" y="90000"/>
                                    </p:animScale>
                                    <p:animScale>
                                      <p:cBhvr>
                                        <p:cTn id="95" dur="166" decel="50000">
                                          <p:stCondLst>
                                            <p:cond delay="1668"/>
                                          </p:stCondLst>
                                        </p:cTn>
                                        <p:tgtEl>
                                          <p:spTgt spid="3">
                                            <p:txEl>
                                              <p:pRg st="4" end="4"/>
                                            </p:txEl>
                                          </p:spTgt>
                                        </p:tgtEl>
                                      </p:cBhvr>
                                      <p:to x="100000" y="100000"/>
                                    </p:animScale>
                                    <p:animScale>
                                      <p:cBhvr>
                                        <p:cTn id="96" dur="26">
                                          <p:stCondLst>
                                            <p:cond delay="1808"/>
                                          </p:stCondLst>
                                        </p:cTn>
                                        <p:tgtEl>
                                          <p:spTgt spid="3">
                                            <p:txEl>
                                              <p:pRg st="4" end="4"/>
                                            </p:txEl>
                                          </p:spTgt>
                                        </p:tgtEl>
                                      </p:cBhvr>
                                      <p:to x="100000" y="95000"/>
                                    </p:animScale>
                                    <p:animScale>
                                      <p:cBhvr>
                                        <p:cTn id="97" dur="166" decel="50000">
                                          <p:stCondLst>
                                            <p:cond delay="1834"/>
                                          </p:stCondLst>
                                        </p:cTn>
                                        <p:tgtEl>
                                          <p:spTgt spid="3">
                                            <p:txEl>
                                              <p:pRg st="4" end="4"/>
                                            </p:txEl>
                                          </p:spTgt>
                                        </p:tgtEl>
                                      </p:cBhvr>
                                      <p:to x="100000" y="100000"/>
                                    </p:animScale>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grpId="0" nodeType="clickEffect">
                                  <p:stCondLst>
                                    <p:cond delay="0"/>
                                  </p:stCondLst>
                                  <p:childTnLst>
                                    <p:set>
                                      <p:cBhvr>
                                        <p:cTn id="101" dur="1" fill="hold">
                                          <p:stCondLst>
                                            <p:cond delay="0"/>
                                          </p:stCondLst>
                                        </p:cTn>
                                        <p:tgtEl>
                                          <p:spTgt spid="3">
                                            <p:txEl>
                                              <p:pRg st="5" end="5"/>
                                            </p:txEl>
                                          </p:spTgt>
                                        </p:tgtEl>
                                        <p:attrNameLst>
                                          <p:attrName>style.visibility</p:attrName>
                                        </p:attrNameLst>
                                      </p:cBhvr>
                                      <p:to>
                                        <p:strVal val="visible"/>
                                      </p:to>
                                    </p:set>
                                    <p:animEffect transition="in" filter="wipe(down)">
                                      <p:cBhvr>
                                        <p:cTn id="102" dur="580">
                                          <p:stCondLst>
                                            <p:cond delay="0"/>
                                          </p:stCondLst>
                                        </p:cTn>
                                        <p:tgtEl>
                                          <p:spTgt spid="3">
                                            <p:txEl>
                                              <p:pRg st="5" end="5"/>
                                            </p:txEl>
                                          </p:spTgt>
                                        </p:tgtEl>
                                      </p:cBhvr>
                                    </p:animEffect>
                                    <p:anim calcmode="lin" valueType="num">
                                      <p:cBhvr>
                                        <p:cTn id="103"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8" dur="26">
                                          <p:stCondLst>
                                            <p:cond delay="650"/>
                                          </p:stCondLst>
                                        </p:cTn>
                                        <p:tgtEl>
                                          <p:spTgt spid="3">
                                            <p:txEl>
                                              <p:pRg st="5" end="5"/>
                                            </p:txEl>
                                          </p:spTgt>
                                        </p:tgtEl>
                                      </p:cBhvr>
                                      <p:to x="100000" y="60000"/>
                                    </p:animScale>
                                    <p:animScale>
                                      <p:cBhvr>
                                        <p:cTn id="109" dur="166" decel="50000">
                                          <p:stCondLst>
                                            <p:cond delay="676"/>
                                          </p:stCondLst>
                                        </p:cTn>
                                        <p:tgtEl>
                                          <p:spTgt spid="3">
                                            <p:txEl>
                                              <p:pRg st="5" end="5"/>
                                            </p:txEl>
                                          </p:spTgt>
                                        </p:tgtEl>
                                      </p:cBhvr>
                                      <p:to x="100000" y="100000"/>
                                    </p:animScale>
                                    <p:animScale>
                                      <p:cBhvr>
                                        <p:cTn id="110" dur="26">
                                          <p:stCondLst>
                                            <p:cond delay="1312"/>
                                          </p:stCondLst>
                                        </p:cTn>
                                        <p:tgtEl>
                                          <p:spTgt spid="3">
                                            <p:txEl>
                                              <p:pRg st="5" end="5"/>
                                            </p:txEl>
                                          </p:spTgt>
                                        </p:tgtEl>
                                      </p:cBhvr>
                                      <p:to x="100000" y="80000"/>
                                    </p:animScale>
                                    <p:animScale>
                                      <p:cBhvr>
                                        <p:cTn id="111" dur="166" decel="50000">
                                          <p:stCondLst>
                                            <p:cond delay="1338"/>
                                          </p:stCondLst>
                                        </p:cTn>
                                        <p:tgtEl>
                                          <p:spTgt spid="3">
                                            <p:txEl>
                                              <p:pRg st="5" end="5"/>
                                            </p:txEl>
                                          </p:spTgt>
                                        </p:tgtEl>
                                      </p:cBhvr>
                                      <p:to x="100000" y="100000"/>
                                    </p:animScale>
                                    <p:animScale>
                                      <p:cBhvr>
                                        <p:cTn id="112" dur="26">
                                          <p:stCondLst>
                                            <p:cond delay="1642"/>
                                          </p:stCondLst>
                                        </p:cTn>
                                        <p:tgtEl>
                                          <p:spTgt spid="3">
                                            <p:txEl>
                                              <p:pRg st="5" end="5"/>
                                            </p:txEl>
                                          </p:spTgt>
                                        </p:tgtEl>
                                      </p:cBhvr>
                                      <p:to x="100000" y="90000"/>
                                    </p:animScale>
                                    <p:animScale>
                                      <p:cBhvr>
                                        <p:cTn id="113" dur="166" decel="50000">
                                          <p:stCondLst>
                                            <p:cond delay="1668"/>
                                          </p:stCondLst>
                                        </p:cTn>
                                        <p:tgtEl>
                                          <p:spTgt spid="3">
                                            <p:txEl>
                                              <p:pRg st="5" end="5"/>
                                            </p:txEl>
                                          </p:spTgt>
                                        </p:tgtEl>
                                      </p:cBhvr>
                                      <p:to x="100000" y="100000"/>
                                    </p:animScale>
                                    <p:animScale>
                                      <p:cBhvr>
                                        <p:cTn id="114" dur="26">
                                          <p:stCondLst>
                                            <p:cond delay="1808"/>
                                          </p:stCondLst>
                                        </p:cTn>
                                        <p:tgtEl>
                                          <p:spTgt spid="3">
                                            <p:txEl>
                                              <p:pRg st="5" end="5"/>
                                            </p:txEl>
                                          </p:spTgt>
                                        </p:tgtEl>
                                      </p:cBhvr>
                                      <p:to x="100000" y="95000"/>
                                    </p:animScale>
                                    <p:animScale>
                                      <p:cBhvr>
                                        <p:cTn id="115" dur="166" decel="50000">
                                          <p:stCondLst>
                                            <p:cond delay="1834"/>
                                          </p:stCondLst>
                                        </p:cTn>
                                        <p:tgtEl>
                                          <p:spTgt spid="3">
                                            <p:txEl>
                                              <p:pRg st="5" end="5"/>
                                            </p:txEl>
                                          </p:spTgt>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6" presetClass="entr" presetSubtype="0" fill="hold" grpId="0" nodeType="clickEffect">
                                  <p:stCondLst>
                                    <p:cond delay="0"/>
                                  </p:stCondLst>
                                  <p:childTnLst>
                                    <p:set>
                                      <p:cBhvr>
                                        <p:cTn id="119" dur="1" fill="hold">
                                          <p:stCondLst>
                                            <p:cond delay="0"/>
                                          </p:stCondLst>
                                        </p:cTn>
                                        <p:tgtEl>
                                          <p:spTgt spid="3">
                                            <p:txEl>
                                              <p:pRg st="6" end="6"/>
                                            </p:txEl>
                                          </p:spTgt>
                                        </p:tgtEl>
                                        <p:attrNameLst>
                                          <p:attrName>style.visibility</p:attrName>
                                        </p:attrNameLst>
                                      </p:cBhvr>
                                      <p:to>
                                        <p:strVal val="visible"/>
                                      </p:to>
                                    </p:set>
                                    <p:animEffect transition="in" filter="wipe(down)">
                                      <p:cBhvr>
                                        <p:cTn id="120" dur="580">
                                          <p:stCondLst>
                                            <p:cond delay="0"/>
                                          </p:stCondLst>
                                        </p:cTn>
                                        <p:tgtEl>
                                          <p:spTgt spid="3">
                                            <p:txEl>
                                              <p:pRg st="6" end="6"/>
                                            </p:txEl>
                                          </p:spTgt>
                                        </p:tgtEl>
                                      </p:cBhvr>
                                    </p:animEffect>
                                    <p:anim calcmode="lin" valueType="num">
                                      <p:cBhvr>
                                        <p:cTn id="121"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6" dur="26">
                                          <p:stCondLst>
                                            <p:cond delay="650"/>
                                          </p:stCondLst>
                                        </p:cTn>
                                        <p:tgtEl>
                                          <p:spTgt spid="3">
                                            <p:txEl>
                                              <p:pRg st="6" end="6"/>
                                            </p:txEl>
                                          </p:spTgt>
                                        </p:tgtEl>
                                      </p:cBhvr>
                                      <p:to x="100000" y="60000"/>
                                    </p:animScale>
                                    <p:animScale>
                                      <p:cBhvr>
                                        <p:cTn id="127" dur="166" decel="50000">
                                          <p:stCondLst>
                                            <p:cond delay="676"/>
                                          </p:stCondLst>
                                        </p:cTn>
                                        <p:tgtEl>
                                          <p:spTgt spid="3">
                                            <p:txEl>
                                              <p:pRg st="6" end="6"/>
                                            </p:txEl>
                                          </p:spTgt>
                                        </p:tgtEl>
                                      </p:cBhvr>
                                      <p:to x="100000" y="100000"/>
                                    </p:animScale>
                                    <p:animScale>
                                      <p:cBhvr>
                                        <p:cTn id="128" dur="26">
                                          <p:stCondLst>
                                            <p:cond delay="1312"/>
                                          </p:stCondLst>
                                        </p:cTn>
                                        <p:tgtEl>
                                          <p:spTgt spid="3">
                                            <p:txEl>
                                              <p:pRg st="6" end="6"/>
                                            </p:txEl>
                                          </p:spTgt>
                                        </p:tgtEl>
                                      </p:cBhvr>
                                      <p:to x="100000" y="80000"/>
                                    </p:animScale>
                                    <p:animScale>
                                      <p:cBhvr>
                                        <p:cTn id="129" dur="166" decel="50000">
                                          <p:stCondLst>
                                            <p:cond delay="1338"/>
                                          </p:stCondLst>
                                        </p:cTn>
                                        <p:tgtEl>
                                          <p:spTgt spid="3">
                                            <p:txEl>
                                              <p:pRg st="6" end="6"/>
                                            </p:txEl>
                                          </p:spTgt>
                                        </p:tgtEl>
                                      </p:cBhvr>
                                      <p:to x="100000" y="100000"/>
                                    </p:animScale>
                                    <p:animScale>
                                      <p:cBhvr>
                                        <p:cTn id="130" dur="26">
                                          <p:stCondLst>
                                            <p:cond delay="1642"/>
                                          </p:stCondLst>
                                        </p:cTn>
                                        <p:tgtEl>
                                          <p:spTgt spid="3">
                                            <p:txEl>
                                              <p:pRg st="6" end="6"/>
                                            </p:txEl>
                                          </p:spTgt>
                                        </p:tgtEl>
                                      </p:cBhvr>
                                      <p:to x="100000" y="90000"/>
                                    </p:animScale>
                                    <p:animScale>
                                      <p:cBhvr>
                                        <p:cTn id="131" dur="166" decel="50000">
                                          <p:stCondLst>
                                            <p:cond delay="1668"/>
                                          </p:stCondLst>
                                        </p:cTn>
                                        <p:tgtEl>
                                          <p:spTgt spid="3">
                                            <p:txEl>
                                              <p:pRg st="6" end="6"/>
                                            </p:txEl>
                                          </p:spTgt>
                                        </p:tgtEl>
                                      </p:cBhvr>
                                      <p:to x="100000" y="100000"/>
                                    </p:animScale>
                                    <p:animScale>
                                      <p:cBhvr>
                                        <p:cTn id="132" dur="26">
                                          <p:stCondLst>
                                            <p:cond delay="1808"/>
                                          </p:stCondLst>
                                        </p:cTn>
                                        <p:tgtEl>
                                          <p:spTgt spid="3">
                                            <p:txEl>
                                              <p:pRg st="6" end="6"/>
                                            </p:txEl>
                                          </p:spTgt>
                                        </p:tgtEl>
                                      </p:cBhvr>
                                      <p:to x="100000" y="95000"/>
                                    </p:animScale>
                                    <p:animScale>
                                      <p:cBhvr>
                                        <p:cTn id="133" dur="166" decel="50000">
                                          <p:stCondLst>
                                            <p:cond delay="1834"/>
                                          </p:stCondLst>
                                        </p:cTn>
                                        <p:tgtEl>
                                          <p:spTgt spid="3">
                                            <p:txEl>
                                              <p:pRg st="6" end="6"/>
                                            </p:txEl>
                                          </p:spTgt>
                                        </p:tgtEl>
                                      </p:cBhvr>
                                      <p:to x="100000" y="100000"/>
                                    </p:animScale>
                                  </p:childTnLst>
                                </p:cTn>
                              </p:par>
                            </p:childTnLst>
                          </p:cTn>
                        </p:par>
                      </p:childTnLst>
                    </p:cTn>
                  </p:par>
                  <p:par>
                    <p:cTn id="134" fill="hold">
                      <p:stCondLst>
                        <p:cond delay="indefinite"/>
                      </p:stCondLst>
                      <p:childTnLst>
                        <p:par>
                          <p:cTn id="135" fill="hold">
                            <p:stCondLst>
                              <p:cond delay="0"/>
                            </p:stCondLst>
                            <p:childTnLst>
                              <p:par>
                                <p:cTn id="136" presetID="26" presetClass="entr" presetSubtype="0" fill="hold" grpId="0" nodeType="clickEffect">
                                  <p:stCondLst>
                                    <p:cond delay="0"/>
                                  </p:stCondLst>
                                  <p:childTnLst>
                                    <p:set>
                                      <p:cBhvr>
                                        <p:cTn id="137" dur="1" fill="hold">
                                          <p:stCondLst>
                                            <p:cond delay="0"/>
                                          </p:stCondLst>
                                        </p:cTn>
                                        <p:tgtEl>
                                          <p:spTgt spid="3">
                                            <p:txEl>
                                              <p:pRg st="7" end="7"/>
                                            </p:txEl>
                                          </p:spTgt>
                                        </p:tgtEl>
                                        <p:attrNameLst>
                                          <p:attrName>style.visibility</p:attrName>
                                        </p:attrNameLst>
                                      </p:cBhvr>
                                      <p:to>
                                        <p:strVal val="visible"/>
                                      </p:to>
                                    </p:set>
                                    <p:animEffect transition="in" filter="wipe(down)">
                                      <p:cBhvr>
                                        <p:cTn id="138" dur="580">
                                          <p:stCondLst>
                                            <p:cond delay="0"/>
                                          </p:stCondLst>
                                        </p:cTn>
                                        <p:tgtEl>
                                          <p:spTgt spid="3">
                                            <p:txEl>
                                              <p:pRg st="7" end="7"/>
                                            </p:txEl>
                                          </p:spTgt>
                                        </p:tgtEl>
                                      </p:cBhvr>
                                    </p:animEffect>
                                    <p:anim calcmode="lin" valueType="num">
                                      <p:cBhvr>
                                        <p:cTn id="139"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44" dur="26">
                                          <p:stCondLst>
                                            <p:cond delay="650"/>
                                          </p:stCondLst>
                                        </p:cTn>
                                        <p:tgtEl>
                                          <p:spTgt spid="3">
                                            <p:txEl>
                                              <p:pRg st="7" end="7"/>
                                            </p:txEl>
                                          </p:spTgt>
                                        </p:tgtEl>
                                      </p:cBhvr>
                                      <p:to x="100000" y="60000"/>
                                    </p:animScale>
                                    <p:animScale>
                                      <p:cBhvr>
                                        <p:cTn id="145" dur="166" decel="50000">
                                          <p:stCondLst>
                                            <p:cond delay="676"/>
                                          </p:stCondLst>
                                        </p:cTn>
                                        <p:tgtEl>
                                          <p:spTgt spid="3">
                                            <p:txEl>
                                              <p:pRg st="7" end="7"/>
                                            </p:txEl>
                                          </p:spTgt>
                                        </p:tgtEl>
                                      </p:cBhvr>
                                      <p:to x="100000" y="100000"/>
                                    </p:animScale>
                                    <p:animScale>
                                      <p:cBhvr>
                                        <p:cTn id="146" dur="26">
                                          <p:stCondLst>
                                            <p:cond delay="1312"/>
                                          </p:stCondLst>
                                        </p:cTn>
                                        <p:tgtEl>
                                          <p:spTgt spid="3">
                                            <p:txEl>
                                              <p:pRg st="7" end="7"/>
                                            </p:txEl>
                                          </p:spTgt>
                                        </p:tgtEl>
                                      </p:cBhvr>
                                      <p:to x="100000" y="80000"/>
                                    </p:animScale>
                                    <p:animScale>
                                      <p:cBhvr>
                                        <p:cTn id="147" dur="166" decel="50000">
                                          <p:stCondLst>
                                            <p:cond delay="1338"/>
                                          </p:stCondLst>
                                        </p:cTn>
                                        <p:tgtEl>
                                          <p:spTgt spid="3">
                                            <p:txEl>
                                              <p:pRg st="7" end="7"/>
                                            </p:txEl>
                                          </p:spTgt>
                                        </p:tgtEl>
                                      </p:cBhvr>
                                      <p:to x="100000" y="100000"/>
                                    </p:animScale>
                                    <p:animScale>
                                      <p:cBhvr>
                                        <p:cTn id="148" dur="26">
                                          <p:stCondLst>
                                            <p:cond delay="1642"/>
                                          </p:stCondLst>
                                        </p:cTn>
                                        <p:tgtEl>
                                          <p:spTgt spid="3">
                                            <p:txEl>
                                              <p:pRg st="7" end="7"/>
                                            </p:txEl>
                                          </p:spTgt>
                                        </p:tgtEl>
                                      </p:cBhvr>
                                      <p:to x="100000" y="90000"/>
                                    </p:animScale>
                                    <p:animScale>
                                      <p:cBhvr>
                                        <p:cTn id="149" dur="166" decel="50000">
                                          <p:stCondLst>
                                            <p:cond delay="1668"/>
                                          </p:stCondLst>
                                        </p:cTn>
                                        <p:tgtEl>
                                          <p:spTgt spid="3">
                                            <p:txEl>
                                              <p:pRg st="7" end="7"/>
                                            </p:txEl>
                                          </p:spTgt>
                                        </p:tgtEl>
                                      </p:cBhvr>
                                      <p:to x="100000" y="100000"/>
                                    </p:animScale>
                                    <p:animScale>
                                      <p:cBhvr>
                                        <p:cTn id="150" dur="26">
                                          <p:stCondLst>
                                            <p:cond delay="1808"/>
                                          </p:stCondLst>
                                        </p:cTn>
                                        <p:tgtEl>
                                          <p:spTgt spid="3">
                                            <p:txEl>
                                              <p:pRg st="7" end="7"/>
                                            </p:txEl>
                                          </p:spTgt>
                                        </p:tgtEl>
                                      </p:cBhvr>
                                      <p:to x="100000" y="95000"/>
                                    </p:animScale>
                                    <p:animScale>
                                      <p:cBhvr>
                                        <p:cTn id="151" dur="166" decel="50000">
                                          <p:stCondLst>
                                            <p:cond delay="1834"/>
                                          </p:stCondLst>
                                        </p:cTn>
                                        <p:tgtEl>
                                          <p:spTgt spid="3">
                                            <p:txEl>
                                              <p:pRg st="7" end="7"/>
                                            </p:txEl>
                                          </p:spTgt>
                                        </p:tgtEl>
                                      </p:cBhvr>
                                      <p:to x="100000" y="100000"/>
                                    </p:animScale>
                                  </p:childTnLst>
                                </p:cTn>
                              </p:par>
                            </p:childTnLst>
                          </p:cTn>
                        </p:par>
                      </p:childTnLst>
                    </p:cTn>
                  </p:par>
                  <p:par>
                    <p:cTn id="152" fill="hold">
                      <p:stCondLst>
                        <p:cond delay="indefinite"/>
                      </p:stCondLst>
                      <p:childTnLst>
                        <p:par>
                          <p:cTn id="153" fill="hold">
                            <p:stCondLst>
                              <p:cond delay="0"/>
                            </p:stCondLst>
                            <p:childTnLst>
                              <p:par>
                                <p:cTn id="154" presetID="26" presetClass="entr" presetSubtype="0" fill="hold" grpId="0" nodeType="clickEffect">
                                  <p:stCondLst>
                                    <p:cond delay="0"/>
                                  </p:stCondLst>
                                  <p:childTnLst>
                                    <p:set>
                                      <p:cBhvr>
                                        <p:cTn id="155" dur="1" fill="hold">
                                          <p:stCondLst>
                                            <p:cond delay="0"/>
                                          </p:stCondLst>
                                        </p:cTn>
                                        <p:tgtEl>
                                          <p:spTgt spid="3">
                                            <p:txEl>
                                              <p:pRg st="8" end="8"/>
                                            </p:txEl>
                                          </p:spTgt>
                                        </p:tgtEl>
                                        <p:attrNameLst>
                                          <p:attrName>style.visibility</p:attrName>
                                        </p:attrNameLst>
                                      </p:cBhvr>
                                      <p:to>
                                        <p:strVal val="visible"/>
                                      </p:to>
                                    </p:set>
                                    <p:animEffect transition="in" filter="wipe(down)">
                                      <p:cBhvr>
                                        <p:cTn id="156" dur="580">
                                          <p:stCondLst>
                                            <p:cond delay="0"/>
                                          </p:stCondLst>
                                        </p:cTn>
                                        <p:tgtEl>
                                          <p:spTgt spid="3">
                                            <p:txEl>
                                              <p:pRg st="8" end="8"/>
                                            </p:txEl>
                                          </p:spTgt>
                                        </p:tgtEl>
                                      </p:cBhvr>
                                    </p:animEffect>
                                    <p:anim calcmode="lin" valueType="num">
                                      <p:cBhvr>
                                        <p:cTn id="157"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62" dur="26">
                                          <p:stCondLst>
                                            <p:cond delay="650"/>
                                          </p:stCondLst>
                                        </p:cTn>
                                        <p:tgtEl>
                                          <p:spTgt spid="3">
                                            <p:txEl>
                                              <p:pRg st="8" end="8"/>
                                            </p:txEl>
                                          </p:spTgt>
                                        </p:tgtEl>
                                      </p:cBhvr>
                                      <p:to x="100000" y="60000"/>
                                    </p:animScale>
                                    <p:animScale>
                                      <p:cBhvr>
                                        <p:cTn id="163" dur="166" decel="50000">
                                          <p:stCondLst>
                                            <p:cond delay="676"/>
                                          </p:stCondLst>
                                        </p:cTn>
                                        <p:tgtEl>
                                          <p:spTgt spid="3">
                                            <p:txEl>
                                              <p:pRg st="8" end="8"/>
                                            </p:txEl>
                                          </p:spTgt>
                                        </p:tgtEl>
                                      </p:cBhvr>
                                      <p:to x="100000" y="100000"/>
                                    </p:animScale>
                                    <p:animScale>
                                      <p:cBhvr>
                                        <p:cTn id="164" dur="26">
                                          <p:stCondLst>
                                            <p:cond delay="1312"/>
                                          </p:stCondLst>
                                        </p:cTn>
                                        <p:tgtEl>
                                          <p:spTgt spid="3">
                                            <p:txEl>
                                              <p:pRg st="8" end="8"/>
                                            </p:txEl>
                                          </p:spTgt>
                                        </p:tgtEl>
                                      </p:cBhvr>
                                      <p:to x="100000" y="80000"/>
                                    </p:animScale>
                                    <p:animScale>
                                      <p:cBhvr>
                                        <p:cTn id="165" dur="166" decel="50000">
                                          <p:stCondLst>
                                            <p:cond delay="1338"/>
                                          </p:stCondLst>
                                        </p:cTn>
                                        <p:tgtEl>
                                          <p:spTgt spid="3">
                                            <p:txEl>
                                              <p:pRg st="8" end="8"/>
                                            </p:txEl>
                                          </p:spTgt>
                                        </p:tgtEl>
                                      </p:cBhvr>
                                      <p:to x="100000" y="100000"/>
                                    </p:animScale>
                                    <p:animScale>
                                      <p:cBhvr>
                                        <p:cTn id="166" dur="26">
                                          <p:stCondLst>
                                            <p:cond delay="1642"/>
                                          </p:stCondLst>
                                        </p:cTn>
                                        <p:tgtEl>
                                          <p:spTgt spid="3">
                                            <p:txEl>
                                              <p:pRg st="8" end="8"/>
                                            </p:txEl>
                                          </p:spTgt>
                                        </p:tgtEl>
                                      </p:cBhvr>
                                      <p:to x="100000" y="90000"/>
                                    </p:animScale>
                                    <p:animScale>
                                      <p:cBhvr>
                                        <p:cTn id="167" dur="166" decel="50000">
                                          <p:stCondLst>
                                            <p:cond delay="1668"/>
                                          </p:stCondLst>
                                        </p:cTn>
                                        <p:tgtEl>
                                          <p:spTgt spid="3">
                                            <p:txEl>
                                              <p:pRg st="8" end="8"/>
                                            </p:txEl>
                                          </p:spTgt>
                                        </p:tgtEl>
                                      </p:cBhvr>
                                      <p:to x="100000" y="100000"/>
                                    </p:animScale>
                                    <p:animScale>
                                      <p:cBhvr>
                                        <p:cTn id="168" dur="26">
                                          <p:stCondLst>
                                            <p:cond delay="1808"/>
                                          </p:stCondLst>
                                        </p:cTn>
                                        <p:tgtEl>
                                          <p:spTgt spid="3">
                                            <p:txEl>
                                              <p:pRg st="8" end="8"/>
                                            </p:txEl>
                                          </p:spTgt>
                                        </p:tgtEl>
                                      </p:cBhvr>
                                      <p:to x="100000" y="95000"/>
                                    </p:animScale>
                                    <p:animScale>
                                      <p:cBhvr>
                                        <p:cTn id="169" dur="166" decel="50000">
                                          <p:stCondLst>
                                            <p:cond delay="1834"/>
                                          </p:stCondLst>
                                        </p:cTn>
                                        <p:tgtEl>
                                          <p:spTgt spid="3">
                                            <p:txEl>
                                              <p:pRg st="8" end="8"/>
                                            </p:txEl>
                                          </p:spTgt>
                                        </p:tgtEl>
                                      </p:cBhvr>
                                      <p:to x="100000" y="100000"/>
                                    </p:animScale>
                                  </p:childTnLst>
                                </p:cTn>
                              </p:par>
                            </p:childTnLst>
                          </p:cTn>
                        </p:par>
                      </p:childTnLst>
                    </p:cTn>
                  </p:par>
                  <p:par>
                    <p:cTn id="170" fill="hold">
                      <p:stCondLst>
                        <p:cond delay="indefinite"/>
                      </p:stCondLst>
                      <p:childTnLst>
                        <p:par>
                          <p:cTn id="171" fill="hold">
                            <p:stCondLst>
                              <p:cond delay="0"/>
                            </p:stCondLst>
                            <p:childTnLst>
                              <p:par>
                                <p:cTn id="172" presetID="26" presetClass="entr" presetSubtype="0" fill="hold" grpId="0" nodeType="clickEffect">
                                  <p:stCondLst>
                                    <p:cond delay="0"/>
                                  </p:stCondLst>
                                  <p:childTnLst>
                                    <p:set>
                                      <p:cBhvr>
                                        <p:cTn id="173" dur="1" fill="hold">
                                          <p:stCondLst>
                                            <p:cond delay="0"/>
                                          </p:stCondLst>
                                        </p:cTn>
                                        <p:tgtEl>
                                          <p:spTgt spid="3">
                                            <p:txEl>
                                              <p:pRg st="9" end="9"/>
                                            </p:txEl>
                                          </p:spTgt>
                                        </p:tgtEl>
                                        <p:attrNameLst>
                                          <p:attrName>style.visibility</p:attrName>
                                        </p:attrNameLst>
                                      </p:cBhvr>
                                      <p:to>
                                        <p:strVal val="visible"/>
                                      </p:to>
                                    </p:set>
                                    <p:animEffect transition="in" filter="wipe(down)">
                                      <p:cBhvr>
                                        <p:cTn id="174" dur="580">
                                          <p:stCondLst>
                                            <p:cond delay="0"/>
                                          </p:stCondLst>
                                        </p:cTn>
                                        <p:tgtEl>
                                          <p:spTgt spid="3">
                                            <p:txEl>
                                              <p:pRg st="9" end="9"/>
                                            </p:txEl>
                                          </p:spTgt>
                                        </p:tgtEl>
                                      </p:cBhvr>
                                    </p:animEffect>
                                    <p:anim calcmode="lin" valueType="num">
                                      <p:cBhvr>
                                        <p:cTn id="175"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76"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77"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78"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79"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80" dur="26">
                                          <p:stCondLst>
                                            <p:cond delay="650"/>
                                          </p:stCondLst>
                                        </p:cTn>
                                        <p:tgtEl>
                                          <p:spTgt spid="3">
                                            <p:txEl>
                                              <p:pRg st="9" end="9"/>
                                            </p:txEl>
                                          </p:spTgt>
                                        </p:tgtEl>
                                      </p:cBhvr>
                                      <p:to x="100000" y="60000"/>
                                    </p:animScale>
                                    <p:animScale>
                                      <p:cBhvr>
                                        <p:cTn id="181" dur="166" decel="50000">
                                          <p:stCondLst>
                                            <p:cond delay="676"/>
                                          </p:stCondLst>
                                        </p:cTn>
                                        <p:tgtEl>
                                          <p:spTgt spid="3">
                                            <p:txEl>
                                              <p:pRg st="9" end="9"/>
                                            </p:txEl>
                                          </p:spTgt>
                                        </p:tgtEl>
                                      </p:cBhvr>
                                      <p:to x="100000" y="100000"/>
                                    </p:animScale>
                                    <p:animScale>
                                      <p:cBhvr>
                                        <p:cTn id="182" dur="26">
                                          <p:stCondLst>
                                            <p:cond delay="1312"/>
                                          </p:stCondLst>
                                        </p:cTn>
                                        <p:tgtEl>
                                          <p:spTgt spid="3">
                                            <p:txEl>
                                              <p:pRg st="9" end="9"/>
                                            </p:txEl>
                                          </p:spTgt>
                                        </p:tgtEl>
                                      </p:cBhvr>
                                      <p:to x="100000" y="80000"/>
                                    </p:animScale>
                                    <p:animScale>
                                      <p:cBhvr>
                                        <p:cTn id="183" dur="166" decel="50000">
                                          <p:stCondLst>
                                            <p:cond delay="1338"/>
                                          </p:stCondLst>
                                        </p:cTn>
                                        <p:tgtEl>
                                          <p:spTgt spid="3">
                                            <p:txEl>
                                              <p:pRg st="9" end="9"/>
                                            </p:txEl>
                                          </p:spTgt>
                                        </p:tgtEl>
                                      </p:cBhvr>
                                      <p:to x="100000" y="100000"/>
                                    </p:animScale>
                                    <p:animScale>
                                      <p:cBhvr>
                                        <p:cTn id="184" dur="26">
                                          <p:stCondLst>
                                            <p:cond delay="1642"/>
                                          </p:stCondLst>
                                        </p:cTn>
                                        <p:tgtEl>
                                          <p:spTgt spid="3">
                                            <p:txEl>
                                              <p:pRg st="9" end="9"/>
                                            </p:txEl>
                                          </p:spTgt>
                                        </p:tgtEl>
                                      </p:cBhvr>
                                      <p:to x="100000" y="90000"/>
                                    </p:animScale>
                                    <p:animScale>
                                      <p:cBhvr>
                                        <p:cTn id="185" dur="166" decel="50000">
                                          <p:stCondLst>
                                            <p:cond delay="1668"/>
                                          </p:stCondLst>
                                        </p:cTn>
                                        <p:tgtEl>
                                          <p:spTgt spid="3">
                                            <p:txEl>
                                              <p:pRg st="9" end="9"/>
                                            </p:txEl>
                                          </p:spTgt>
                                        </p:tgtEl>
                                      </p:cBhvr>
                                      <p:to x="100000" y="100000"/>
                                    </p:animScale>
                                    <p:animScale>
                                      <p:cBhvr>
                                        <p:cTn id="186" dur="26">
                                          <p:stCondLst>
                                            <p:cond delay="1808"/>
                                          </p:stCondLst>
                                        </p:cTn>
                                        <p:tgtEl>
                                          <p:spTgt spid="3">
                                            <p:txEl>
                                              <p:pRg st="9" end="9"/>
                                            </p:txEl>
                                          </p:spTgt>
                                        </p:tgtEl>
                                      </p:cBhvr>
                                      <p:to x="100000" y="95000"/>
                                    </p:animScale>
                                    <p:animScale>
                                      <p:cBhvr>
                                        <p:cTn id="187" dur="166" decel="50000">
                                          <p:stCondLst>
                                            <p:cond delay="1834"/>
                                          </p:stCondLst>
                                        </p:cTn>
                                        <p:tgtEl>
                                          <p:spTgt spid="3">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367E-8168-522C-5C20-18335F9DAD3E}"/>
              </a:ext>
            </a:extLst>
          </p:cNvPr>
          <p:cNvSpPr>
            <a:spLocks noGrp="1"/>
          </p:cNvSpPr>
          <p:nvPr>
            <p:ph type="title"/>
          </p:nvPr>
        </p:nvSpPr>
        <p:spPr>
          <a:xfrm>
            <a:off x="2171700" y="408008"/>
            <a:ext cx="6457950" cy="703162"/>
          </a:xfrm>
        </p:spPr>
        <p:txBody>
          <a:bodyPr/>
          <a:lstStyle/>
          <a:p>
            <a:r>
              <a:rPr lang="en-IN" b="1" i="1" dirty="0"/>
              <a:t>CANCER </a:t>
            </a:r>
            <a:r>
              <a:rPr lang="en-IN" b="1" i="1" dirty="0" err="1"/>
              <a:t>PREDICtion</a:t>
            </a:r>
            <a:r>
              <a:rPr lang="en-IN" b="1" i="1" dirty="0"/>
              <a:t> dataset</a:t>
            </a:r>
          </a:p>
        </p:txBody>
      </p:sp>
      <p:pic>
        <p:nvPicPr>
          <p:cNvPr id="9" name="Content Placeholder 8">
            <a:extLst>
              <a:ext uri="{FF2B5EF4-FFF2-40B4-BE49-F238E27FC236}">
                <a16:creationId xmlns:a16="http://schemas.microsoft.com/office/drawing/2014/main" id="{3046D466-50A7-533F-0056-420FE20F66B3}"/>
              </a:ext>
            </a:extLst>
          </p:cNvPr>
          <p:cNvPicPr>
            <a:picLocks noGrp="1" noChangeAspect="1"/>
          </p:cNvPicPr>
          <p:nvPr>
            <p:ph idx="1"/>
          </p:nvPr>
        </p:nvPicPr>
        <p:blipFill rotWithShape="1">
          <a:blip r:embed="rId2"/>
          <a:srcRect/>
          <a:stretch/>
        </p:blipFill>
        <p:spPr>
          <a:xfrm>
            <a:off x="0" y="1397001"/>
            <a:ext cx="9213850" cy="3584272"/>
          </a:xfrm>
        </p:spPr>
      </p:pic>
      <p:sp>
        <p:nvSpPr>
          <p:cNvPr id="11" name="TextBox 10">
            <a:extLst>
              <a:ext uri="{FF2B5EF4-FFF2-40B4-BE49-F238E27FC236}">
                <a16:creationId xmlns:a16="http://schemas.microsoft.com/office/drawing/2014/main" id="{F7BFD0E2-1CD6-C7DC-7CD6-6F603AF43B9C}"/>
              </a:ext>
            </a:extLst>
          </p:cNvPr>
          <p:cNvSpPr txBox="1"/>
          <p:nvPr/>
        </p:nvSpPr>
        <p:spPr>
          <a:xfrm>
            <a:off x="2986269" y="994441"/>
            <a:ext cx="4459560" cy="369332"/>
          </a:xfrm>
          <a:prstGeom prst="rect">
            <a:avLst/>
          </a:prstGeom>
          <a:noFill/>
        </p:spPr>
        <p:txBody>
          <a:bodyPr wrap="square" rtlCol="0">
            <a:spAutoFit/>
          </a:bodyPr>
          <a:lstStyle/>
          <a:p>
            <a:r>
              <a:rPr lang="en-US" b="1" i="1" dirty="0">
                <a:latin typeface="Barlow Light" panose="00000400000000000000" pitchFamily="2" charset="0"/>
              </a:rPr>
              <a:t>570-Instances and 6 Attributes </a:t>
            </a:r>
            <a:endParaRPr lang="en-IN" sz="1013" b="1" i="1" dirty="0"/>
          </a:p>
        </p:txBody>
      </p:sp>
    </p:spTree>
    <p:extLst>
      <p:ext uri="{BB962C8B-B14F-4D97-AF65-F5344CB8AC3E}">
        <p14:creationId xmlns:p14="http://schemas.microsoft.com/office/powerpoint/2010/main" val="199846649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373965-AE0E-6510-6532-0CFA66B51CF9}"/>
              </a:ext>
            </a:extLst>
          </p:cNvPr>
          <p:cNvSpPr txBox="1"/>
          <p:nvPr/>
        </p:nvSpPr>
        <p:spPr>
          <a:xfrm>
            <a:off x="2830286" y="833378"/>
            <a:ext cx="5399314" cy="415498"/>
          </a:xfrm>
          <a:prstGeom prst="rect">
            <a:avLst/>
          </a:prstGeom>
          <a:noFill/>
        </p:spPr>
        <p:txBody>
          <a:bodyPr wrap="square" rtlCol="0">
            <a:spAutoFit/>
          </a:bodyPr>
          <a:lstStyle/>
          <a:p>
            <a:r>
              <a:rPr lang="en-IN" sz="2100" b="1" i="1" dirty="0"/>
              <a:t>GRAPHS(Features Vs Target)</a:t>
            </a:r>
          </a:p>
        </p:txBody>
      </p:sp>
      <p:pic>
        <p:nvPicPr>
          <p:cNvPr id="10" name="Content Placeholder 9">
            <a:extLst>
              <a:ext uri="{FF2B5EF4-FFF2-40B4-BE49-F238E27FC236}">
                <a16:creationId xmlns:a16="http://schemas.microsoft.com/office/drawing/2014/main" id="{CB985442-E6A7-55EF-6795-4D2A07990BD0}"/>
              </a:ext>
            </a:extLst>
          </p:cNvPr>
          <p:cNvPicPr>
            <a:picLocks noGrp="1" noChangeAspect="1"/>
          </p:cNvPicPr>
          <p:nvPr>
            <p:ph idx="1"/>
          </p:nvPr>
        </p:nvPicPr>
        <p:blipFill>
          <a:blip r:embed="rId2"/>
          <a:stretch>
            <a:fillRect/>
          </a:stretch>
        </p:blipFill>
        <p:spPr>
          <a:xfrm>
            <a:off x="586266" y="1849438"/>
            <a:ext cx="3820382" cy="3017837"/>
          </a:xfrm>
          <a:prstGeom prst="rect">
            <a:avLst/>
          </a:prstGeom>
        </p:spPr>
      </p:pic>
      <p:pic>
        <p:nvPicPr>
          <p:cNvPr id="11" name="Picture 10">
            <a:extLst>
              <a:ext uri="{FF2B5EF4-FFF2-40B4-BE49-F238E27FC236}">
                <a16:creationId xmlns:a16="http://schemas.microsoft.com/office/drawing/2014/main" id="{18A8D662-33CF-FBB9-19C7-ACD2794FD6C0}"/>
              </a:ext>
            </a:extLst>
          </p:cNvPr>
          <p:cNvPicPr>
            <a:picLocks noChangeAspect="1"/>
          </p:cNvPicPr>
          <p:nvPr/>
        </p:nvPicPr>
        <p:blipFill>
          <a:blip r:embed="rId3"/>
          <a:stretch>
            <a:fillRect/>
          </a:stretch>
        </p:blipFill>
        <p:spPr>
          <a:xfrm>
            <a:off x="4470399" y="1809750"/>
            <a:ext cx="4552951" cy="3048000"/>
          </a:xfrm>
          <a:prstGeom prst="rect">
            <a:avLst/>
          </a:prstGeom>
        </p:spPr>
      </p:pic>
    </p:spTree>
    <p:extLst>
      <p:ext uri="{BB962C8B-B14F-4D97-AF65-F5344CB8AC3E}">
        <p14:creationId xmlns:p14="http://schemas.microsoft.com/office/powerpoint/2010/main" val="15982836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395</TotalTime>
  <Words>3726</Words>
  <Application>Microsoft Office PowerPoint</Application>
  <PresentationFormat>On-screen Show (16:9)</PresentationFormat>
  <Paragraphs>159</Paragraphs>
  <Slides>44</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SimSun</vt:lpstr>
      <vt:lpstr>Algerian</vt:lpstr>
      <vt:lpstr>Arial</vt:lpstr>
      <vt:lpstr>Arial Black</vt:lpstr>
      <vt:lpstr>Arial Rounded MT Bold</vt:lpstr>
      <vt:lpstr>Arial Unicode MS</vt:lpstr>
      <vt:lpstr>Barlow Light</vt:lpstr>
      <vt:lpstr>Calibri</vt:lpstr>
      <vt:lpstr>Cambria</vt:lpstr>
      <vt:lpstr>Century Gothic</vt:lpstr>
      <vt:lpstr>Times New Roman</vt:lpstr>
      <vt:lpstr>Wingdings</vt:lpstr>
      <vt:lpstr>Vapor Trail</vt:lpstr>
      <vt:lpstr>PowerPoint Presentation</vt:lpstr>
      <vt:lpstr>PowerPoint Presentation</vt:lpstr>
      <vt:lpstr>PowerPoint Presentation</vt:lpstr>
      <vt:lpstr>PowerPoint Presentation</vt:lpstr>
      <vt:lpstr>INTRODUCTION</vt:lpstr>
      <vt:lpstr>What is Breast Cancer?</vt:lpstr>
      <vt:lpstr>Causes of Breast Cancer</vt:lpstr>
      <vt:lpstr>CANCER PREDICtion dataset</vt:lpstr>
      <vt:lpstr>PowerPoint Presentation</vt:lpstr>
      <vt:lpstr>PowerPoint Presentation</vt:lpstr>
      <vt:lpstr>PowerPoint Presentation</vt:lpstr>
      <vt:lpstr>PowerPoint Presentation</vt:lpstr>
      <vt:lpstr>Introduction to Machine Learning Models</vt:lpstr>
      <vt:lpstr>The machine learning models used for this project are </vt:lpstr>
      <vt:lpstr>Support Vector Machine (SVM) Model</vt:lpstr>
      <vt:lpstr>SVM IN HEALTH CARE</vt:lpstr>
      <vt:lpstr>Perceptron Learning</vt:lpstr>
      <vt:lpstr>Logistic Regression</vt:lpstr>
      <vt:lpstr>SVM Algorithm </vt:lpstr>
      <vt:lpstr>PowerPoint Presentation</vt:lpstr>
      <vt:lpstr>PowerPoint Presentation</vt:lpstr>
      <vt:lpstr>Perceptron learning algorithm</vt:lpstr>
      <vt:lpstr>PowerPoint Presentation</vt:lpstr>
      <vt:lpstr>Logistic regression algorithm</vt:lpstr>
      <vt:lpstr>PowerPoint Presentation</vt:lpstr>
      <vt:lpstr>K-NEAREST NEIGHBOUR</vt:lpstr>
      <vt:lpstr>BOOTSTRAP</vt:lpstr>
      <vt:lpstr>bootstrapping works in machine learning</vt:lpstr>
      <vt:lpstr>BOOTSTRAP WITH CALUCLATION</vt:lpstr>
      <vt:lpstr>Bootstrap and SVM (Support Vector Machine)</vt:lpstr>
      <vt:lpstr>Bootstrap and Logistic Regression</vt:lpstr>
      <vt:lpstr>Bootstrap and Perceptron Learning</vt:lpstr>
      <vt:lpstr>Bootstrap and k-Nearest Neighbors (kNN)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 SRIKANTH</dc:creator>
  <cp:lastModifiedBy>Preethika Nallani</cp:lastModifiedBy>
  <cp:revision>6</cp:revision>
  <dcterms:created xsi:type="dcterms:W3CDTF">2023-09-24T09:50:46Z</dcterms:created>
  <dcterms:modified xsi:type="dcterms:W3CDTF">2023-11-07T18:56:20Z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